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89"/>
  </p:notesMasterIdLst>
  <p:handoutMasterIdLst>
    <p:handoutMasterId r:id="rId90"/>
  </p:handoutMasterIdLst>
  <p:sldIdLst>
    <p:sldId id="726" r:id="rId2"/>
    <p:sldId id="727" r:id="rId3"/>
    <p:sldId id="730" r:id="rId4"/>
    <p:sldId id="732" r:id="rId5"/>
    <p:sldId id="733" r:id="rId6"/>
    <p:sldId id="734" r:id="rId7"/>
    <p:sldId id="735" r:id="rId8"/>
    <p:sldId id="736" r:id="rId9"/>
    <p:sldId id="739" r:id="rId10"/>
    <p:sldId id="740" r:id="rId11"/>
    <p:sldId id="741" r:id="rId12"/>
    <p:sldId id="742" r:id="rId13"/>
    <p:sldId id="743" r:id="rId14"/>
    <p:sldId id="744" r:id="rId15"/>
    <p:sldId id="745" r:id="rId16"/>
    <p:sldId id="746" r:id="rId17"/>
    <p:sldId id="748" r:id="rId18"/>
    <p:sldId id="749" r:id="rId19"/>
    <p:sldId id="747" r:id="rId20"/>
    <p:sldId id="751" r:id="rId21"/>
    <p:sldId id="752" r:id="rId22"/>
    <p:sldId id="753" r:id="rId23"/>
    <p:sldId id="754" r:id="rId24"/>
    <p:sldId id="757" r:id="rId25"/>
    <p:sldId id="991" r:id="rId26"/>
    <p:sldId id="992" r:id="rId27"/>
    <p:sldId id="755" r:id="rId28"/>
    <p:sldId id="756" r:id="rId29"/>
    <p:sldId id="759" r:id="rId30"/>
    <p:sldId id="760" r:id="rId31"/>
    <p:sldId id="765" r:id="rId32"/>
    <p:sldId id="766" r:id="rId33"/>
    <p:sldId id="767" r:id="rId34"/>
    <p:sldId id="768" r:id="rId35"/>
    <p:sldId id="764" r:id="rId36"/>
    <p:sldId id="769" r:id="rId37"/>
    <p:sldId id="770" r:id="rId38"/>
    <p:sldId id="772" r:id="rId39"/>
    <p:sldId id="773" r:id="rId40"/>
    <p:sldId id="771" r:id="rId41"/>
    <p:sldId id="774" r:id="rId42"/>
    <p:sldId id="775" r:id="rId43"/>
    <p:sldId id="988" r:id="rId44"/>
    <p:sldId id="989" r:id="rId45"/>
    <p:sldId id="776" r:id="rId46"/>
    <p:sldId id="777" r:id="rId47"/>
    <p:sldId id="778" r:id="rId48"/>
    <p:sldId id="779" r:id="rId49"/>
    <p:sldId id="780" r:id="rId50"/>
    <p:sldId id="782" r:id="rId51"/>
    <p:sldId id="784" r:id="rId52"/>
    <p:sldId id="785" r:id="rId53"/>
    <p:sldId id="787" r:id="rId54"/>
    <p:sldId id="788" r:id="rId55"/>
    <p:sldId id="789" r:id="rId56"/>
    <p:sldId id="790" r:id="rId57"/>
    <p:sldId id="791" r:id="rId58"/>
    <p:sldId id="792" r:id="rId59"/>
    <p:sldId id="793" r:id="rId60"/>
    <p:sldId id="794" r:id="rId61"/>
    <p:sldId id="795" r:id="rId62"/>
    <p:sldId id="796" r:id="rId63"/>
    <p:sldId id="797" r:id="rId64"/>
    <p:sldId id="798" r:id="rId65"/>
    <p:sldId id="800" r:id="rId66"/>
    <p:sldId id="801" r:id="rId67"/>
    <p:sldId id="802" r:id="rId68"/>
    <p:sldId id="804" r:id="rId69"/>
    <p:sldId id="805" r:id="rId70"/>
    <p:sldId id="808" r:id="rId71"/>
    <p:sldId id="809" r:id="rId72"/>
    <p:sldId id="810" r:id="rId73"/>
    <p:sldId id="811" r:id="rId74"/>
    <p:sldId id="812" r:id="rId75"/>
    <p:sldId id="816" r:id="rId76"/>
    <p:sldId id="817" r:id="rId77"/>
    <p:sldId id="831" r:id="rId78"/>
    <p:sldId id="834" r:id="rId79"/>
    <p:sldId id="842" r:id="rId80"/>
    <p:sldId id="1056" r:id="rId81"/>
    <p:sldId id="1058" r:id="rId82"/>
    <p:sldId id="819" r:id="rId83"/>
    <p:sldId id="820" r:id="rId84"/>
    <p:sldId id="821" r:id="rId85"/>
    <p:sldId id="1054" r:id="rId86"/>
    <p:sldId id="1055" r:id="rId87"/>
    <p:sldId id="825" r:id="rId88"/>
  </p:sldIdLst>
  <p:sldSz cx="7559675" cy="10691813"/>
  <p:notesSz cx="6858000" cy="9144000"/>
  <p:embeddedFontLst>
    <p:embeddedFont>
      <p:font typeface="Univers" panose="020B0503020202020204" pitchFamily="34" charset="0"/>
      <p:regular r:id="rId91"/>
      <p:bold r:id="rId92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4" userDrawn="1">
          <p15:clr>
            <a:srgbClr val="A4A3A4"/>
          </p15:clr>
        </p15:guide>
        <p15:guide id="2" pos="251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uglas.farias" initials="d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B800"/>
    <a:srgbClr val="F0DB27"/>
    <a:srgbClr val="70A800"/>
    <a:srgbClr val="2FA377"/>
    <a:srgbClr val="1B5F45"/>
    <a:srgbClr val="144734"/>
    <a:srgbClr val="012E1A"/>
    <a:srgbClr val="B69602"/>
    <a:srgbClr val="DBCB15"/>
    <a:srgbClr val="E6D1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434" autoAdjust="0"/>
  </p:normalViewPr>
  <p:slideViewPr>
    <p:cSldViewPr snapToGrid="0" showGuides="1">
      <p:cViewPr varScale="1">
        <p:scale>
          <a:sx n="72" d="100"/>
          <a:sy n="72" d="100"/>
        </p:scale>
        <p:origin x="3006" y="66"/>
      </p:cViewPr>
      <p:guideLst>
        <p:guide orient="horz" pos="4084"/>
        <p:guide pos="251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786"/>
    </p:cViewPr>
  </p:sorterViewPr>
  <p:notesViewPr>
    <p:cSldViewPr snapToGrid="0">
      <p:cViewPr varScale="1">
        <p:scale>
          <a:sx n="85" d="100"/>
          <a:sy n="85" d="100"/>
        </p:scale>
        <p:origin x="305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handoutMaster" Target="handoutMasters/handoutMaster1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font" Target="fonts/font1.fntdata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2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D9D546-BE8B-4104-BE77-F79946A3F447}" type="datetimeFigureOut">
              <a:rPr lang="pt-BR" smtClean="0"/>
              <a:t>26/12/2024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93B071-52C5-41BE-84DF-338592D4D1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25CCE3-A3E5-451A-9743-77634F45EBB7}" type="datetimeFigureOut">
              <a:rPr lang="pt-BR" smtClean="0"/>
              <a:t>26/12/2024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2337955" y="1143000"/>
            <a:ext cx="2182091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4045E7-5AF3-426E-AAC4-4593CED96ADC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0" y="0"/>
            <a:ext cx="7561052" cy="106924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0" y="0"/>
            <a:ext cx="7561052" cy="10692496"/>
          </a:xfrm>
          <a:prstGeom prst="rect">
            <a:avLst/>
          </a:prstGeom>
          <a:solidFill>
            <a:srgbClr val="141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pic>
        <p:nvPicPr>
          <p:cNvPr id="14" name="Gráfico 13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791858">
            <a:off x="-756810" y="-5285001"/>
            <a:ext cx="5411478" cy="12569598"/>
          </a:xfrm>
          <a:prstGeom prst="rect">
            <a:avLst/>
          </a:prstGeom>
        </p:spPr>
      </p:pic>
      <p:sp>
        <p:nvSpPr>
          <p:cNvPr id="3" name="Triângulo isósceles 2"/>
          <p:cNvSpPr/>
          <p:nvPr userDrawn="1"/>
        </p:nvSpPr>
        <p:spPr>
          <a:xfrm rot="2033779">
            <a:off x="5287577" y="7460002"/>
            <a:ext cx="982937" cy="3060430"/>
          </a:xfrm>
          <a:prstGeom prst="triangle">
            <a:avLst>
              <a:gd name="adj" fmla="val 74615"/>
            </a:avLst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t-BR" sz="3530"/>
          </a:p>
        </p:txBody>
      </p:sp>
      <p:sp>
        <p:nvSpPr>
          <p:cNvPr id="5" name="Triângulo isósceles 4"/>
          <p:cNvSpPr/>
          <p:nvPr userDrawn="1"/>
        </p:nvSpPr>
        <p:spPr>
          <a:xfrm rot="15143260">
            <a:off x="6621357" y="5500778"/>
            <a:ext cx="982937" cy="3060430"/>
          </a:xfrm>
          <a:prstGeom prst="triangle">
            <a:avLst>
              <a:gd name="adj" fmla="val 74615"/>
            </a:avLst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sp>
        <p:nvSpPr>
          <p:cNvPr id="6" name="Triângulo isósceles 5"/>
          <p:cNvSpPr/>
          <p:nvPr userDrawn="1"/>
        </p:nvSpPr>
        <p:spPr>
          <a:xfrm rot="15143260">
            <a:off x="6531938" y="8703883"/>
            <a:ext cx="612664" cy="1907563"/>
          </a:xfrm>
          <a:prstGeom prst="triangle">
            <a:avLst>
              <a:gd name="adj" fmla="val 74615"/>
            </a:avLst>
          </a:prstGeom>
          <a:solidFill>
            <a:schemeClr val="bg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sp>
        <p:nvSpPr>
          <p:cNvPr id="7" name="Triângulo isósceles 6"/>
          <p:cNvSpPr/>
          <p:nvPr userDrawn="1"/>
        </p:nvSpPr>
        <p:spPr>
          <a:xfrm rot="21414382">
            <a:off x="-697593" y="-487558"/>
            <a:ext cx="1943185" cy="2295433"/>
          </a:xfrm>
          <a:prstGeom prst="triangle">
            <a:avLst>
              <a:gd name="adj" fmla="val 74615"/>
            </a:avLst>
          </a:prstGeom>
          <a:solidFill>
            <a:schemeClr val="bg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t-BR" sz="3530"/>
          </a:p>
        </p:txBody>
      </p:sp>
      <p:sp>
        <p:nvSpPr>
          <p:cNvPr id="8" name="Triângulo isósceles 7"/>
          <p:cNvSpPr/>
          <p:nvPr userDrawn="1"/>
        </p:nvSpPr>
        <p:spPr>
          <a:xfrm rot="10800000">
            <a:off x="6674389" y="1741382"/>
            <a:ext cx="612664" cy="1907563"/>
          </a:xfrm>
          <a:prstGeom prst="triangle">
            <a:avLst>
              <a:gd name="adj" fmla="val 74615"/>
            </a:avLst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sp>
        <p:nvSpPr>
          <p:cNvPr id="9" name="Triângulo isósceles 8"/>
          <p:cNvSpPr/>
          <p:nvPr userDrawn="1"/>
        </p:nvSpPr>
        <p:spPr>
          <a:xfrm rot="7826182">
            <a:off x="5986767" y="5723883"/>
            <a:ext cx="535351" cy="1016758"/>
          </a:xfrm>
          <a:prstGeom prst="triangle">
            <a:avLst>
              <a:gd name="adj" fmla="val 35862"/>
            </a:avLst>
          </a:prstGeom>
          <a:solidFill>
            <a:schemeClr val="bg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sp>
        <p:nvSpPr>
          <p:cNvPr id="11" name="Espaço Reservado para Imagem 10"/>
          <p:cNvSpPr>
            <a:spLocks noGrp="1"/>
          </p:cNvSpPr>
          <p:nvPr>
            <p:ph type="pic" sz="quarter" idx="10"/>
          </p:nvPr>
        </p:nvSpPr>
        <p:spPr>
          <a:xfrm>
            <a:off x="690169" y="2514950"/>
            <a:ext cx="2847323" cy="7031800"/>
          </a:xfrm>
          <a:prstGeom prst="roundRect">
            <a:avLst>
              <a:gd name="adj" fmla="val 7978"/>
            </a:avLst>
          </a:prstGeom>
          <a:solidFill>
            <a:schemeClr val="bg1">
              <a:lumMod val="65000"/>
            </a:schemeClr>
          </a:solidFill>
          <a:ln w="12700">
            <a:solidFill>
              <a:schemeClr val="accent4">
                <a:lumMod val="75000"/>
              </a:schemeClr>
            </a:solidFill>
            <a:miter lim="400000"/>
          </a:ln>
          <a:effectLst>
            <a:outerShdw blurRad="431800" dist="381000" dir="2700000" algn="tl" rotWithShape="0">
              <a:prstClr val="black">
                <a:alpha val="78000"/>
              </a:prst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13" name="Espaço Reservado para Imagem 10"/>
          <p:cNvSpPr>
            <a:spLocks noGrp="1"/>
          </p:cNvSpPr>
          <p:nvPr>
            <p:ph type="pic" sz="quarter" idx="11"/>
          </p:nvPr>
        </p:nvSpPr>
        <p:spPr>
          <a:xfrm>
            <a:off x="3741594" y="2514950"/>
            <a:ext cx="2847323" cy="7031800"/>
          </a:xfrm>
          <a:prstGeom prst="roundRect">
            <a:avLst>
              <a:gd name="adj" fmla="val 7978"/>
            </a:avLst>
          </a:prstGeom>
          <a:solidFill>
            <a:schemeClr val="bg1">
              <a:lumMod val="65000"/>
            </a:schemeClr>
          </a:solidFill>
          <a:ln w="12700">
            <a:solidFill>
              <a:schemeClr val="accent4">
                <a:lumMod val="75000"/>
              </a:schemeClr>
            </a:solidFill>
            <a:miter lim="400000"/>
          </a:ln>
          <a:effectLst>
            <a:outerShdw blurRad="431800" dist="381000" dir="2700000" algn="tl" rotWithShape="0">
              <a:prstClr val="black">
                <a:alpha val="78000"/>
              </a:prstClr>
            </a:outerShdw>
          </a:effectLst>
        </p:spPr>
        <p:txBody>
          <a:bodyPr/>
          <a:lstStyle/>
          <a:p>
            <a:endParaRPr lang="pt-BR"/>
          </a:p>
        </p:txBody>
      </p:sp>
      <p:pic>
        <p:nvPicPr>
          <p:cNvPr id="16" name="Imagem 15" descr="Placa com fundo preto&#10;&#10;Descrição gerada automaticamente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973495" y="-1144231"/>
            <a:ext cx="3045989" cy="4366831"/>
          </a:xfrm>
          <a:prstGeom prst="rect">
            <a:avLst/>
          </a:prstGeom>
          <a:effectLst>
            <a:outerShdw blurRad="177800" dist="101600" dir="3060000" algn="tl" rotWithShape="0">
              <a:prstClr val="black">
                <a:alpha val="65000"/>
              </a:prstClr>
            </a:outerShdw>
          </a:effectLst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0" y="0"/>
            <a:ext cx="7561052" cy="10692496"/>
          </a:xfrm>
          <a:prstGeom prst="rect">
            <a:avLst/>
          </a:prstGeom>
          <a:solidFill>
            <a:srgbClr val="141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pic>
        <p:nvPicPr>
          <p:cNvPr id="14" name="Gráfico 13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791858">
            <a:off x="-756810" y="-5285001"/>
            <a:ext cx="5411478" cy="12569598"/>
          </a:xfrm>
          <a:prstGeom prst="rect">
            <a:avLst/>
          </a:prstGeom>
        </p:spPr>
      </p:pic>
      <p:sp>
        <p:nvSpPr>
          <p:cNvPr id="3" name="Triângulo isósceles 2"/>
          <p:cNvSpPr/>
          <p:nvPr userDrawn="1"/>
        </p:nvSpPr>
        <p:spPr>
          <a:xfrm rot="2033779">
            <a:off x="5287577" y="7460002"/>
            <a:ext cx="982937" cy="3060430"/>
          </a:xfrm>
          <a:prstGeom prst="triangle">
            <a:avLst>
              <a:gd name="adj" fmla="val 74615"/>
            </a:avLst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t-BR" sz="3530"/>
          </a:p>
        </p:txBody>
      </p:sp>
      <p:sp>
        <p:nvSpPr>
          <p:cNvPr id="5" name="Triângulo isósceles 4"/>
          <p:cNvSpPr/>
          <p:nvPr userDrawn="1"/>
        </p:nvSpPr>
        <p:spPr>
          <a:xfrm rot="15143260">
            <a:off x="6621357" y="5500778"/>
            <a:ext cx="982937" cy="3060430"/>
          </a:xfrm>
          <a:prstGeom prst="triangle">
            <a:avLst>
              <a:gd name="adj" fmla="val 74615"/>
            </a:avLst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sp>
        <p:nvSpPr>
          <p:cNvPr id="6" name="Triângulo isósceles 5"/>
          <p:cNvSpPr/>
          <p:nvPr userDrawn="1"/>
        </p:nvSpPr>
        <p:spPr>
          <a:xfrm rot="15143260">
            <a:off x="6531938" y="8703883"/>
            <a:ext cx="612664" cy="1907563"/>
          </a:xfrm>
          <a:prstGeom prst="triangle">
            <a:avLst>
              <a:gd name="adj" fmla="val 74615"/>
            </a:avLst>
          </a:prstGeom>
          <a:solidFill>
            <a:schemeClr val="bg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sp>
        <p:nvSpPr>
          <p:cNvPr id="7" name="Triângulo isósceles 6"/>
          <p:cNvSpPr/>
          <p:nvPr userDrawn="1"/>
        </p:nvSpPr>
        <p:spPr>
          <a:xfrm rot="21414382">
            <a:off x="-697593" y="-487558"/>
            <a:ext cx="1943185" cy="2295433"/>
          </a:xfrm>
          <a:prstGeom prst="triangle">
            <a:avLst>
              <a:gd name="adj" fmla="val 74615"/>
            </a:avLst>
          </a:prstGeom>
          <a:solidFill>
            <a:schemeClr val="bg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t-BR" sz="3530"/>
          </a:p>
        </p:txBody>
      </p:sp>
      <p:sp>
        <p:nvSpPr>
          <p:cNvPr id="8" name="Triângulo isósceles 7"/>
          <p:cNvSpPr/>
          <p:nvPr userDrawn="1"/>
        </p:nvSpPr>
        <p:spPr>
          <a:xfrm rot="10800000">
            <a:off x="6674389" y="1741382"/>
            <a:ext cx="612664" cy="1907563"/>
          </a:xfrm>
          <a:prstGeom prst="triangle">
            <a:avLst>
              <a:gd name="adj" fmla="val 74615"/>
            </a:avLst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sp>
        <p:nvSpPr>
          <p:cNvPr id="9" name="Triângulo isósceles 8"/>
          <p:cNvSpPr/>
          <p:nvPr userDrawn="1"/>
        </p:nvSpPr>
        <p:spPr>
          <a:xfrm rot="7826182">
            <a:off x="5986767" y="5723883"/>
            <a:ext cx="535351" cy="1016758"/>
          </a:xfrm>
          <a:prstGeom prst="triangle">
            <a:avLst>
              <a:gd name="adj" fmla="val 35862"/>
            </a:avLst>
          </a:prstGeom>
          <a:solidFill>
            <a:schemeClr val="bg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sp>
        <p:nvSpPr>
          <p:cNvPr id="13" name="Espaço Reservado para Imagem 10"/>
          <p:cNvSpPr>
            <a:spLocks noGrp="1"/>
          </p:cNvSpPr>
          <p:nvPr>
            <p:ph type="pic" sz="quarter" idx="11"/>
          </p:nvPr>
        </p:nvSpPr>
        <p:spPr>
          <a:xfrm>
            <a:off x="3741594" y="2514950"/>
            <a:ext cx="2847323" cy="7031800"/>
          </a:xfrm>
          <a:prstGeom prst="roundRect">
            <a:avLst>
              <a:gd name="adj" fmla="val 7978"/>
            </a:avLst>
          </a:prstGeom>
          <a:solidFill>
            <a:schemeClr val="bg1">
              <a:lumMod val="65000"/>
            </a:schemeClr>
          </a:solidFill>
          <a:ln w="12700">
            <a:solidFill>
              <a:schemeClr val="accent4">
                <a:lumMod val="75000"/>
              </a:schemeClr>
            </a:solidFill>
            <a:miter lim="400000"/>
          </a:ln>
          <a:effectLst>
            <a:outerShdw blurRad="431800" dist="381000" dir="2700000" algn="tl" rotWithShape="0">
              <a:prstClr val="black">
                <a:alpha val="78000"/>
              </a:prst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12" name="Espaço Reservado para Texto 3"/>
          <p:cNvSpPr>
            <a:spLocks noGrp="1"/>
          </p:cNvSpPr>
          <p:nvPr>
            <p:ph type="body" sz="quarter" idx="12" hasCustomPrompt="1"/>
          </p:nvPr>
        </p:nvSpPr>
        <p:spPr>
          <a:xfrm>
            <a:off x="675375" y="2514717"/>
            <a:ext cx="2847209" cy="70318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377825" indent="0">
              <a:buNone/>
              <a:defRPr>
                <a:solidFill>
                  <a:schemeClr val="bg1"/>
                </a:solidFill>
              </a:defRPr>
            </a:lvl2pPr>
            <a:lvl3pPr marL="756285" indent="0">
              <a:buNone/>
              <a:defRPr>
                <a:solidFill>
                  <a:schemeClr val="bg1"/>
                </a:solidFill>
              </a:defRPr>
            </a:lvl3pPr>
            <a:lvl4pPr marL="1134110" indent="0">
              <a:buNone/>
              <a:defRPr>
                <a:solidFill>
                  <a:schemeClr val="bg1"/>
                </a:solidFill>
              </a:defRPr>
            </a:lvl4pPr>
            <a:lvl5pPr marL="151193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15" name="Imagem 14" descr="Placa com fundo preto&#10;&#10;Descrição gerada automaticamente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973495" y="-1144231"/>
            <a:ext cx="3045989" cy="4366831"/>
          </a:xfrm>
          <a:prstGeom prst="rect">
            <a:avLst/>
          </a:prstGeom>
          <a:effectLst>
            <a:outerShdw blurRad="177800" dist="101600" dir="3060000" algn="tl" rotWithShape="0">
              <a:prstClr val="black">
                <a:alpha val="65000"/>
              </a:prstClr>
            </a:outerShdw>
          </a:effectLst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: Cantos Arredondados 9"/>
          <p:cNvSpPr/>
          <p:nvPr userDrawn="1"/>
        </p:nvSpPr>
        <p:spPr>
          <a:xfrm>
            <a:off x="0" y="-12205"/>
            <a:ext cx="7561052" cy="10704701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rgbClr val="2A926A"/>
              </a:gs>
              <a:gs pos="0">
                <a:srgbClr val="144734"/>
              </a:gs>
              <a:gs pos="64000">
                <a:srgbClr val="1B5F45"/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sp>
        <p:nvSpPr>
          <p:cNvPr id="3" name="Triângulo isósceles 2"/>
          <p:cNvSpPr/>
          <p:nvPr userDrawn="1"/>
        </p:nvSpPr>
        <p:spPr>
          <a:xfrm rot="2033779">
            <a:off x="5287577" y="7460002"/>
            <a:ext cx="982937" cy="3060430"/>
          </a:xfrm>
          <a:prstGeom prst="triangle">
            <a:avLst>
              <a:gd name="adj" fmla="val 74615"/>
            </a:avLst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t-BR" sz="3530"/>
          </a:p>
        </p:txBody>
      </p:sp>
      <p:sp>
        <p:nvSpPr>
          <p:cNvPr id="5" name="Triângulo isósceles 4"/>
          <p:cNvSpPr/>
          <p:nvPr userDrawn="1"/>
        </p:nvSpPr>
        <p:spPr>
          <a:xfrm rot="15143260">
            <a:off x="6621357" y="5500778"/>
            <a:ext cx="982937" cy="3060430"/>
          </a:xfrm>
          <a:prstGeom prst="triangle">
            <a:avLst>
              <a:gd name="adj" fmla="val 74615"/>
            </a:avLst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sp>
        <p:nvSpPr>
          <p:cNvPr id="6" name="Triângulo isósceles 5"/>
          <p:cNvSpPr/>
          <p:nvPr userDrawn="1"/>
        </p:nvSpPr>
        <p:spPr>
          <a:xfrm rot="15143260">
            <a:off x="6531938" y="8703883"/>
            <a:ext cx="612664" cy="1907563"/>
          </a:xfrm>
          <a:prstGeom prst="triangle">
            <a:avLst>
              <a:gd name="adj" fmla="val 74615"/>
            </a:avLst>
          </a:prstGeom>
          <a:solidFill>
            <a:schemeClr val="bg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sp>
        <p:nvSpPr>
          <p:cNvPr id="7" name="Triângulo isósceles 6"/>
          <p:cNvSpPr/>
          <p:nvPr userDrawn="1"/>
        </p:nvSpPr>
        <p:spPr>
          <a:xfrm rot="21414382">
            <a:off x="-697593" y="-487558"/>
            <a:ext cx="1943185" cy="2295433"/>
          </a:xfrm>
          <a:prstGeom prst="triangle">
            <a:avLst>
              <a:gd name="adj" fmla="val 74615"/>
            </a:avLst>
          </a:prstGeom>
          <a:solidFill>
            <a:schemeClr val="bg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t-BR" sz="3530"/>
          </a:p>
        </p:txBody>
      </p:sp>
      <p:sp>
        <p:nvSpPr>
          <p:cNvPr id="8" name="Triângulo isósceles 7"/>
          <p:cNvSpPr/>
          <p:nvPr userDrawn="1"/>
        </p:nvSpPr>
        <p:spPr>
          <a:xfrm rot="10800000">
            <a:off x="6674389" y="1741382"/>
            <a:ext cx="612664" cy="1907563"/>
          </a:xfrm>
          <a:prstGeom prst="triangle">
            <a:avLst>
              <a:gd name="adj" fmla="val 74615"/>
            </a:avLst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sp>
        <p:nvSpPr>
          <p:cNvPr id="9" name="Triângulo isósceles 8"/>
          <p:cNvSpPr/>
          <p:nvPr userDrawn="1"/>
        </p:nvSpPr>
        <p:spPr>
          <a:xfrm rot="7826182">
            <a:off x="5986767" y="5723883"/>
            <a:ext cx="535351" cy="1016758"/>
          </a:xfrm>
          <a:prstGeom prst="triangle">
            <a:avLst>
              <a:gd name="adj" fmla="val 35862"/>
            </a:avLst>
          </a:prstGeom>
          <a:solidFill>
            <a:schemeClr val="bg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pic>
        <p:nvPicPr>
          <p:cNvPr id="12" name="Gráfico 1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791858">
            <a:off x="-756810" y="-5285001"/>
            <a:ext cx="5411478" cy="12569598"/>
          </a:xfrm>
          <a:prstGeom prst="rect">
            <a:avLst/>
          </a:prstGeom>
        </p:spPr>
      </p:pic>
      <p:pic>
        <p:nvPicPr>
          <p:cNvPr id="13" name="Imagem 12" descr="Placa com fundo preto&#10;&#10;Descrição gerada automaticamente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973495" y="-1144231"/>
            <a:ext cx="3045989" cy="4366831"/>
          </a:xfrm>
          <a:prstGeom prst="rect">
            <a:avLst/>
          </a:prstGeom>
          <a:effectLst>
            <a:outerShdw blurRad="177800" dist="101600" dir="3060000" algn="tl" rotWithShape="0">
              <a:prstClr val="black">
                <a:alpha val="65000"/>
              </a:prstClr>
            </a:outerShdw>
          </a:effectLst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: Cantos Arredondados 9"/>
          <p:cNvSpPr/>
          <p:nvPr userDrawn="1"/>
        </p:nvSpPr>
        <p:spPr>
          <a:xfrm>
            <a:off x="0" y="-12205"/>
            <a:ext cx="7561052" cy="10704701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rgbClr val="2A926A"/>
              </a:gs>
              <a:gs pos="0">
                <a:srgbClr val="144734"/>
              </a:gs>
              <a:gs pos="64000">
                <a:srgbClr val="1B5F45"/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pic>
        <p:nvPicPr>
          <p:cNvPr id="14" name="Gráfico 13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791858">
            <a:off x="-756810" y="-5285001"/>
            <a:ext cx="5411478" cy="12569598"/>
          </a:xfrm>
          <a:prstGeom prst="rect">
            <a:avLst/>
          </a:prstGeom>
        </p:spPr>
      </p:pic>
      <p:sp>
        <p:nvSpPr>
          <p:cNvPr id="3" name="Triângulo isósceles 2"/>
          <p:cNvSpPr/>
          <p:nvPr userDrawn="1"/>
        </p:nvSpPr>
        <p:spPr>
          <a:xfrm rot="2033779">
            <a:off x="5287577" y="7460002"/>
            <a:ext cx="982937" cy="3060430"/>
          </a:xfrm>
          <a:prstGeom prst="triangle">
            <a:avLst>
              <a:gd name="adj" fmla="val 74615"/>
            </a:avLst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t-BR" sz="3530"/>
          </a:p>
        </p:txBody>
      </p:sp>
      <p:sp>
        <p:nvSpPr>
          <p:cNvPr id="5" name="Triângulo isósceles 4"/>
          <p:cNvSpPr/>
          <p:nvPr userDrawn="1"/>
        </p:nvSpPr>
        <p:spPr>
          <a:xfrm rot="15143260">
            <a:off x="6621357" y="5500778"/>
            <a:ext cx="982937" cy="3060430"/>
          </a:xfrm>
          <a:prstGeom prst="triangle">
            <a:avLst>
              <a:gd name="adj" fmla="val 74615"/>
            </a:avLst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sp>
        <p:nvSpPr>
          <p:cNvPr id="6" name="Triângulo isósceles 5"/>
          <p:cNvSpPr/>
          <p:nvPr userDrawn="1"/>
        </p:nvSpPr>
        <p:spPr>
          <a:xfrm rot="15143260">
            <a:off x="6531938" y="8703883"/>
            <a:ext cx="612664" cy="1907563"/>
          </a:xfrm>
          <a:prstGeom prst="triangle">
            <a:avLst>
              <a:gd name="adj" fmla="val 74615"/>
            </a:avLst>
          </a:prstGeom>
          <a:solidFill>
            <a:schemeClr val="bg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sp>
        <p:nvSpPr>
          <p:cNvPr id="7" name="Triângulo isósceles 6"/>
          <p:cNvSpPr/>
          <p:nvPr userDrawn="1"/>
        </p:nvSpPr>
        <p:spPr>
          <a:xfrm rot="21414382">
            <a:off x="-697593" y="-487558"/>
            <a:ext cx="1943185" cy="2295433"/>
          </a:xfrm>
          <a:prstGeom prst="triangle">
            <a:avLst>
              <a:gd name="adj" fmla="val 74615"/>
            </a:avLst>
          </a:prstGeom>
          <a:solidFill>
            <a:schemeClr val="bg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t-BR" sz="3530"/>
          </a:p>
        </p:txBody>
      </p:sp>
      <p:sp>
        <p:nvSpPr>
          <p:cNvPr id="8" name="Triângulo isósceles 7"/>
          <p:cNvSpPr/>
          <p:nvPr userDrawn="1"/>
        </p:nvSpPr>
        <p:spPr>
          <a:xfrm rot="10800000">
            <a:off x="6674389" y="1741382"/>
            <a:ext cx="612664" cy="1907563"/>
          </a:xfrm>
          <a:prstGeom prst="triangle">
            <a:avLst>
              <a:gd name="adj" fmla="val 74615"/>
            </a:avLst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sp>
        <p:nvSpPr>
          <p:cNvPr id="9" name="Triângulo isósceles 8"/>
          <p:cNvSpPr/>
          <p:nvPr userDrawn="1"/>
        </p:nvSpPr>
        <p:spPr>
          <a:xfrm rot="7826182">
            <a:off x="5986767" y="5723883"/>
            <a:ext cx="535351" cy="1016758"/>
          </a:xfrm>
          <a:prstGeom prst="triangle">
            <a:avLst>
              <a:gd name="adj" fmla="val 35862"/>
            </a:avLst>
          </a:prstGeom>
          <a:solidFill>
            <a:schemeClr val="bg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sp>
        <p:nvSpPr>
          <p:cNvPr id="12" name="Espaço Reservado para Imagem 10"/>
          <p:cNvSpPr>
            <a:spLocks noGrp="1"/>
          </p:cNvSpPr>
          <p:nvPr>
            <p:ph type="pic" sz="quarter" idx="10"/>
          </p:nvPr>
        </p:nvSpPr>
        <p:spPr>
          <a:xfrm>
            <a:off x="690169" y="2514950"/>
            <a:ext cx="2847323" cy="7031800"/>
          </a:xfrm>
          <a:prstGeom prst="roundRect">
            <a:avLst>
              <a:gd name="adj" fmla="val 7978"/>
            </a:avLst>
          </a:prstGeom>
          <a:solidFill>
            <a:schemeClr val="bg1">
              <a:lumMod val="65000"/>
            </a:schemeClr>
          </a:solidFill>
          <a:ln w="12700">
            <a:solidFill>
              <a:schemeClr val="accent4">
                <a:lumMod val="75000"/>
              </a:schemeClr>
            </a:solidFill>
            <a:miter lim="400000"/>
          </a:ln>
          <a:effectLst>
            <a:outerShdw blurRad="431800" dist="381000" dir="2700000" algn="tl" rotWithShape="0">
              <a:prstClr val="black">
                <a:alpha val="78000"/>
              </a:prst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13" name="Espaço Reservado para Imagem 10"/>
          <p:cNvSpPr>
            <a:spLocks noGrp="1"/>
          </p:cNvSpPr>
          <p:nvPr>
            <p:ph type="pic" sz="quarter" idx="11"/>
          </p:nvPr>
        </p:nvSpPr>
        <p:spPr>
          <a:xfrm>
            <a:off x="3741594" y="2514950"/>
            <a:ext cx="2847323" cy="7031800"/>
          </a:xfrm>
          <a:prstGeom prst="roundRect">
            <a:avLst>
              <a:gd name="adj" fmla="val 7978"/>
            </a:avLst>
          </a:prstGeom>
          <a:solidFill>
            <a:schemeClr val="bg1">
              <a:lumMod val="65000"/>
            </a:schemeClr>
          </a:solidFill>
          <a:ln w="12700">
            <a:solidFill>
              <a:schemeClr val="accent4">
                <a:lumMod val="75000"/>
              </a:schemeClr>
            </a:solidFill>
            <a:miter lim="400000"/>
          </a:ln>
          <a:effectLst>
            <a:outerShdw blurRad="431800" dist="381000" dir="2700000" algn="tl" rotWithShape="0">
              <a:prstClr val="black">
                <a:alpha val="78000"/>
              </a:prstClr>
            </a:outerShdw>
          </a:effectLst>
        </p:spPr>
        <p:txBody>
          <a:bodyPr/>
          <a:lstStyle/>
          <a:p>
            <a:endParaRPr lang="pt-BR"/>
          </a:p>
        </p:txBody>
      </p:sp>
      <p:pic>
        <p:nvPicPr>
          <p:cNvPr id="15" name="Imagem 14" descr="Placa com fundo preto&#10;&#10;Descrição gerada automaticamente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973495" y="-1144231"/>
            <a:ext cx="3045989" cy="4366831"/>
          </a:xfrm>
          <a:prstGeom prst="rect">
            <a:avLst/>
          </a:prstGeom>
          <a:effectLst>
            <a:outerShdw blurRad="177800" dist="101600" dir="3060000" algn="tl" rotWithShape="0">
              <a:prstClr val="black">
                <a:alpha val="65000"/>
              </a:prstClr>
            </a:outerShdw>
          </a:effectLst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: Cantos Arredondados 9"/>
          <p:cNvSpPr/>
          <p:nvPr userDrawn="1"/>
        </p:nvSpPr>
        <p:spPr>
          <a:xfrm>
            <a:off x="0" y="-12205"/>
            <a:ext cx="7561052" cy="10704701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rgbClr val="2A926A"/>
              </a:gs>
              <a:gs pos="0">
                <a:srgbClr val="144734"/>
              </a:gs>
              <a:gs pos="64000">
                <a:srgbClr val="1B5F45"/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>
              <a:solidFill>
                <a:schemeClr val="bg1"/>
              </a:solidFill>
            </a:endParaRPr>
          </a:p>
        </p:txBody>
      </p:sp>
      <p:pic>
        <p:nvPicPr>
          <p:cNvPr id="15" name="Gráfico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791858">
            <a:off x="-756810" y="-5285001"/>
            <a:ext cx="5411478" cy="12569598"/>
          </a:xfrm>
          <a:prstGeom prst="rect">
            <a:avLst/>
          </a:prstGeom>
        </p:spPr>
      </p:pic>
      <p:sp>
        <p:nvSpPr>
          <p:cNvPr id="3" name="Triângulo isósceles 2"/>
          <p:cNvSpPr/>
          <p:nvPr userDrawn="1"/>
        </p:nvSpPr>
        <p:spPr>
          <a:xfrm rot="2033779">
            <a:off x="5287577" y="7460002"/>
            <a:ext cx="982937" cy="3060430"/>
          </a:xfrm>
          <a:prstGeom prst="triangle">
            <a:avLst>
              <a:gd name="adj" fmla="val 74615"/>
            </a:avLst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t-BR" sz="3530"/>
          </a:p>
        </p:txBody>
      </p:sp>
      <p:sp>
        <p:nvSpPr>
          <p:cNvPr id="5" name="Triângulo isósceles 4"/>
          <p:cNvSpPr/>
          <p:nvPr userDrawn="1"/>
        </p:nvSpPr>
        <p:spPr>
          <a:xfrm rot="15143260">
            <a:off x="6621357" y="5500778"/>
            <a:ext cx="982937" cy="3060430"/>
          </a:xfrm>
          <a:prstGeom prst="triangle">
            <a:avLst>
              <a:gd name="adj" fmla="val 74615"/>
            </a:avLst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sp>
        <p:nvSpPr>
          <p:cNvPr id="6" name="Triângulo isósceles 5"/>
          <p:cNvSpPr/>
          <p:nvPr userDrawn="1"/>
        </p:nvSpPr>
        <p:spPr>
          <a:xfrm rot="15143260">
            <a:off x="6531938" y="8703883"/>
            <a:ext cx="612664" cy="1907563"/>
          </a:xfrm>
          <a:prstGeom prst="triangle">
            <a:avLst>
              <a:gd name="adj" fmla="val 74615"/>
            </a:avLst>
          </a:prstGeom>
          <a:solidFill>
            <a:schemeClr val="bg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sp>
        <p:nvSpPr>
          <p:cNvPr id="7" name="Triângulo isósceles 6"/>
          <p:cNvSpPr/>
          <p:nvPr userDrawn="1"/>
        </p:nvSpPr>
        <p:spPr>
          <a:xfrm rot="21414382">
            <a:off x="-697593" y="-487558"/>
            <a:ext cx="1943185" cy="2295433"/>
          </a:xfrm>
          <a:prstGeom prst="triangle">
            <a:avLst>
              <a:gd name="adj" fmla="val 74615"/>
            </a:avLst>
          </a:prstGeom>
          <a:solidFill>
            <a:schemeClr val="bg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t-BR" sz="3530"/>
          </a:p>
        </p:txBody>
      </p:sp>
      <p:sp>
        <p:nvSpPr>
          <p:cNvPr id="8" name="Triângulo isósceles 7"/>
          <p:cNvSpPr/>
          <p:nvPr userDrawn="1"/>
        </p:nvSpPr>
        <p:spPr>
          <a:xfrm rot="10800000">
            <a:off x="6674389" y="1741382"/>
            <a:ext cx="612664" cy="1907563"/>
          </a:xfrm>
          <a:prstGeom prst="triangle">
            <a:avLst>
              <a:gd name="adj" fmla="val 74615"/>
            </a:avLst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sp>
        <p:nvSpPr>
          <p:cNvPr id="9" name="Triângulo isósceles 8"/>
          <p:cNvSpPr/>
          <p:nvPr userDrawn="1"/>
        </p:nvSpPr>
        <p:spPr>
          <a:xfrm rot="7826182">
            <a:off x="5986767" y="5723883"/>
            <a:ext cx="535351" cy="1016758"/>
          </a:xfrm>
          <a:prstGeom prst="triangle">
            <a:avLst>
              <a:gd name="adj" fmla="val 35862"/>
            </a:avLst>
          </a:prstGeom>
          <a:solidFill>
            <a:schemeClr val="bg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sp>
        <p:nvSpPr>
          <p:cNvPr id="13" name="Espaço Reservado para Imagem 10"/>
          <p:cNvSpPr>
            <a:spLocks noGrp="1"/>
          </p:cNvSpPr>
          <p:nvPr>
            <p:ph type="pic" sz="quarter" idx="11"/>
          </p:nvPr>
        </p:nvSpPr>
        <p:spPr>
          <a:xfrm>
            <a:off x="3741594" y="2514950"/>
            <a:ext cx="2847323" cy="7031800"/>
          </a:xfrm>
          <a:prstGeom prst="roundRect">
            <a:avLst>
              <a:gd name="adj" fmla="val 7978"/>
            </a:avLst>
          </a:prstGeom>
          <a:solidFill>
            <a:schemeClr val="bg1">
              <a:lumMod val="65000"/>
            </a:schemeClr>
          </a:solidFill>
          <a:ln w="12700">
            <a:solidFill>
              <a:schemeClr val="accent4">
                <a:lumMod val="75000"/>
              </a:schemeClr>
            </a:solidFill>
            <a:miter lim="400000"/>
          </a:ln>
          <a:effectLst>
            <a:outerShdw blurRad="431800" dist="381000" dir="2700000" algn="tl" rotWithShape="0">
              <a:prstClr val="black">
                <a:alpha val="78000"/>
              </a:prst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2" hasCustomPrompt="1"/>
          </p:nvPr>
        </p:nvSpPr>
        <p:spPr>
          <a:xfrm>
            <a:off x="675375" y="2514717"/>
            <a:ext cx="2847209" cy="70318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377825" indent="0">
              <a:buNone/>
              <a:defRPr>
                <a:solidFill>
                  <a:schemeClr val="bg1"/>
                </a:solidFill>
              </a:defRPr>
            </a:lvl2pPr>
            <a:lvl3pPr marL="756285" indent="0">
              <a:buNone/>
              <a:defRPr>
                <a:solidFill>
                  <a:schemeClr val="bg1"/>
                </a:solidFill>
              </a:defRPr>
            </a:lvl3pPr>
            <a:lvl4pPr marL="1134110" indent="0">
              <a:buNone/>
              <a:defRPr>
                <a:solidFill>
                  <a:schemeClr val="bg1"/>
                </a:solidFill>
              </a:defRPr>
            </a:lvl4pPr>
            <a:lvl5pPr marL="151193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16" name="Imagem 15" descr="Placa com fundo preto&#10;&#10;Descrição gerada automaticamente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973495" y="-1144231"/>
            <a:ext cx="3045989" cy="4366831"/>
          </a:xfrm>
          <a:prstGeom prst="rect">
            <a:avLst/>
          </a:prstGeom>
          <a:effectLst>
            <a:outerShdw blurRad="177800" dist="101600" dir="3060000" algn="tl" rotWithShape="0">
              <a:prstClr val="black">
                <a:alpha val="65000"/>
              </a:prstClr>
            </a:outerShdw>
          </a:effec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" contrast="28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7561052" cy="10692496"/>
          </a:xfrm>
          <a:prstGeom prst="rect">
            <a:avLst/>
          </a:prstGeom>
        </p:spPr>
      </p:pic>
      <p:pic>
        <p:nvPicPr>
          <p:cNvPr id="5" name="Gráfico 4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4971570" y="3801775"/>
            <a:ext cx="3877824" cy="9007277"/>
          </a:xfrm>
          <a:prstGeom prst="rect">
            <a:avLst/>
          </a:prstGeom>
        </p:spPr>
      </p:pic>
      <p:pic>
        <p:nvPicPr>
          <p:cNvPr id="7" name="Imagem 6" descr="Placa com fundo preto&#10;&#10;Descrição gerada automaticamente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5973495" y="-1144231"/>
            <a:ext cx="3045989" cy="4366831"/>
          </a:xfrm>
          <a:prstGeom prst="rect">
            <a:avLst/>
          </a:prstGeom>
          <a:effectLst>
            <a:outerShdw blurRad="177800" dist="101600" dir="3060000" algn="tl" rotWithShape="0">
              <a:prstClr val="black">
                <a:alpha val="65000"/>
              </a:prstClr>
            </a:outerShdw>
          </a:effec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561052" cy="10692496"/>
          </a:xfrm>
          <a:prstGeom prst="rect">
            <a:avLst/>
          </a:prstGeom>
        </p:spPr>
      </p:pic>
      <p:pic>
        <p:nvPicPr>
          <p:cNvPr id="5" name="Gráfico 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1302268">
            <a:off x="2977165" y="2016499"/>
            <a:ext cx="4950727" cy="11499380"/>
          </a:xfrm>
          <a:prstGeom prst="rect">
            <a:avLst/>
          </a:prstGeom>
        </p:spPr>
      </p:pic>
      <p:pic>
        <p:nvPicPr>
          <p:cNvPr id="3" name="Imagem 2" descr="Placa com fundo preto&#10;&#10;Descrição gerada automaticamente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5973495" y="-1144231"/>
            <a:ext cx="3045989" cy="4366831"/>
          </a:xfrm>
          <a:prstGeom prst="rect">
            <a:avLst/>
          </a:prstGeom>
          <a:effectLst>
            <a:outerShdw blurRad="177800" dist="101600" dir="3060000" algn="tl" rotWithShape="0">
              <a:prstClr val="black">
                <a:alpha val="65000"/>
              </a:prstClr>
            </a:outerShdw>
          </a:effec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561052" cy="10692496"/>
          </a:xfrm>
          <a:prstGeom prst="rect">
            <a:avLst/>
          </a:prstGeom>
        </p:spPr>
      </p:pic>
      <p:pic>
        <p:nvPicPr>
          <p:cNvPr id="5" name="Gráfico 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1302268">
            <a:off x="2977165" y="2016499"/>
            <a:ext cx="4950727" cy="11499380"/>
          </a:xfrm>
          <a:prstGeom prst="rect">
            <a:avLst/>
          </a:prstGeom>
        </p:spPr>
      </p:pic>
      <p:pic>
        <p:nvPicPr>
          <p:cNvPr id="3" name="Imagem 2" descr="Placa com fundo preto&#10;&#10;Descrição gerada automaticamente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5973495" y="-1144231"/>
            <a:ext cx="3045989" cy="4366831"/>
          </a:xfrm>
          <a:prstGeom prst="rect">
            <a:avLst/>
          </a:prstGeom>
          <a:effectLst>
            <a:outerShdw blurRad="177800" dist="101600" dir="3060000" algn="tl" rotWithShape="0">
              <a:prstClr val="black">
                <a:alpha val="65000"/>
              </a:prstClr>
            </a:outerShdw>
          </a:effectLst>
        </p:spPr>
      </p:pic>
      <p:sp>
        <p:nvSpPr>
          <p:cNvPr id="6" name="Espaço Reservado para Imagem 10"/>
          <p:cNvSpPr>
            <a:spLocks noGrp="1"/>
          </p:cNvSpPr>
          <p:nvPr>
            <p:ph type="pic" sz="quarter" idx="10"/>
          </p:nvPr>
        </p:nvSpPr>
        <p:spPr>
          <a:xfrm>
            <a:off x="690169" y="2514950"/>
            <a:ext cx="2847323" cy="7031800"/>
          </a:xfrm>
          <a:prstGeom prst="roundRect">
            <a:avLst>
              <a:gd name="adj" fmla="val 7978"/>
            </a:avLst>
          </a:prstGeom>
          <a:solidFill>
            <a:schemeClr val="bg1">
              <a:lumMod val="65000"/>
            </a:schemeClr>
          </a:solidFill>
          <a:ln w="12700">
            <a:solidFill>
              <a:schemeClr val="accent4">
                <a:lumMod val="75000"/>
              </a:schemeClr>
            </a:solidFill>
            <a:miter lim="400000"/>
          </a:ln>
          <a:effectLst>
            <a:outerShdw blurRad="431800" dist="381000" dir="2700000" algn="tl" rotWithShape="0">
              <a:prstClr val="black">
                <a:alpha val="78000"/>
              </a:prst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8" name="Espaço Reservado para Imagem 10"/>
          <p:cNvSpPr>
            <a:spLocks noGrp="1"/>
          </p:cNvSpPr>
          <p:nvPr>
            <p:ph type="pic" sz="quarter" idx="11"/>
          </p:nvPr>
        </p:nvSpPr>
        <p:spPr>
          <a:xfrm>
            <a:off x="3741594" y="2514950"/>
            <a:ext cx="2847323" cy="7031800"/>
          </a:xfrm>
          <a:prstGeom prst="roundRect">
            <a:avLst>
              <a:gd name="adj" fmla="val 7978"/>
            </a:avLst>
          </a:prstGeom>
          <a:solidFill>
            <a:schemeClr val="bg1">
              <a:lumMod val="65000"/>
            </a:schemeClr>
          </a:solidFill>
          <a:ln w="12700">
            <a:solidFill>
              <a:schemeClr val="accent4">
                <a:lumMod val="75000"/>
              </a:schemeClr>
            </a:solidFill>
            <a:miter lim="400000"/>
          </a:ln>
          <a:effectLst>
            <a:outerShdw blurRad="431800" dist="381000" dir="2700000" algn="tl" rotWithShape="0">
              <a:prstClr val="black">
                <a:alpha val="78000"/>
              </a:prstClr>
            </a:outerShdw>
          </a:effec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561052" cy="10692496"/>
          </a:xfrm>
          <a:prstGeom prst="rect">
            <a:avLst/>
          </a:prstGeom>
        </p:spPr>
      </p:pic>
      <p:pic>
        <p:nvPicPr>
          <p:cNvPr id="5" name="Gráfico 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1302268">
            <a:off x="2977165" y="2016499"/>
            <a:ext cx="4950727" cy="11499380"/>
          </a:xfrm>
          <a:prstGeom prst="rect">
            <a:avLst/>
          </a:prstGeom>
        </p:spPr>
      </p:pic>
      <p:pic>
        <p:nvPicPr>
          <p:cNvPr id="3" name="Imagem 2" descr="Placa com fundo preto&#10;&#10;Descrição gerada automaticamente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5973495" y="-1144231"/>
            <a:ext cx="3045989" cy="4366831"/>
          </a:xfrm>
          <a:prstGeom prst="rect">
            <a:avLst/>
          </a:prstGeom>
          <a:effectLst>
            <a:outerShdw blurRad="177800" dist="101600" dir="3060000" algn="tl" rotWithShape="0">
              <a:prstClr val="black">
                <a:alpha val="65000"/>
              </a:prstClr>
            </a:outerShdw>
          </a:effectLst>
        </p:spPr>
      </p:pic>
      <p:sp>
        <p:nvSpPr>
          <p:cNvPr id="6" name="Espaço Reservado para Imagem 10"/>
          <p:cNvSpPr>
            <a:spLocks noGrp="1"/>
          </p:cNvSpPr>
          <p:nvPr>
            <p:ph type="pic" sz="quarter" idx="11"/>
          </p:nvPr>
        </p:nvSpPr>
        <p:spPr>
          <a:xfrm>
            <a:off x="3741594" y="2514950"/>
            <a:ext cx="2847323" cy="7031800"/>
          </a:xfrm>
          <a:prstGeom prst="roundRect">
            <a:avLst>
              <a:gd name="adj" fmla="val 7978"/>
            </a:avLst>
          </a:prstGeom>
          <a:solidFill>
            <a:schemeClr val="bg1">
              <a:lumMod val="65000"/>
            </a:schemeClr>
          </a:solidFill>
          <a:ln w="12700">
            <a:solidFill>
              <a:schemeClr val="accent4">
                <a:lumMod val="75000"/>
              </a:schemeClr>
            </a:solidFill>
            <a:miter lim="400000"/>
          </a:ln>
          <a:effectLst>
            <a:outerShdw blurRad="431800" dist="381000" dir="2700000" algn="tl" rotWithShape="0">
              <a:prstClr val="black">
                <a:alpha val="78000"/>
              </a:prst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8" name="Espaço Reservado para Texto 3"/>
          <p:cNvSpPr>
            <a:spLocks noGrp="1"/>
          </p:cNvSpPr>
          <p:nvPr>
            <p:ph type="body" sz="quarter" idx="12" hasCustomPrompt="1"/>
          </p:nvPr>
        </p:nvSpPr>
        <p:spPr>
          <a:xfrm>
            <a:off x="675375" y="2514717"/>
            <a:ext cx="2847209" cy="70318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377825" indent="0">
              <a:buNone/>
              <a:defRPr>
                <a:solidFill>
                  <a:schemeClr val="bg1"/>
                </a:solidFill>
              </a:defRPr>
            </a:lvl2pPr>
            <a:lvl3pPr marL="756285" indent="0">
              <a:buNone/>
              <a:defRPr>
                <a:solidFill>
                  <a:schemeClr val="bg1"/>
                </a:solidFill>
              </a:defRPr>
            </a:lvl3pPr>
            <a:lvl4pPr marL="1134110" indent="0">
              <a:buNone/>
              <a:defRPr>
                <a:solidFill>
                  <a:schemeClr val="bg1"/>
                </a:solidFill>
              </a:defRPr>
            </a:lvl4pPr>
            <a:lvl5pPr marL="151193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0" y="0"/>
            <a:ext cx="7561052" cy="10692496"/>
          </a:xfrm>
          <a:prstGeom prst="rect">
            <a:avLst/>
          </a:prstGeom>
          <a:solidFill>
            <a:schemeClr val="accent4">
              <a:lumMod val="20000"/>
              <a:lumOff val="8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sp>
        <p:nvSpPr>
          <p:cNvPr id="2" name="Triângulo isósceles 1"/>
          <p:cNvSpPr/>
          <p:nvPr userDrawn="1"/>
        </p:nvSpPr>
        <p:spPr>
          <a:xfrm rot="2033779">
            <a:off x="5287577" y="7460002"/>
            <a:ext cx="982937" cy="3060430"/>
          </a:xfrm>
          <a:prstGeom prst="triangle">
            <a:avLst>
              <a:gd name="adj" fmla="val 74615"/>
            </a:avLst>
          </a:prstGeom>
          <a:solidFill>
            <a:schemeClr val="tx2">
              <a:lumMod val="50000"/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t-BR" sz="3530"/>
          </a:p>
        </p:txBody>
      </p:sp>
      <p:sp>
        <p:nvSpPr>
          <p:cNvPr id="5" name="Triângulo isósceles 4"/>
          <p:cNvSpPr/>
          <p:nvPr userDrawn="1"/>
        </p:nvSpPr>
        <p:spPr>
          <a:xfrm rot="15143260">
            <a:off x="6621357" y="5500778"/>
            <a:ext cx="982937" cy="3060430"/>
          </a:xfrm>
          <a:prstGeom prst="triangle">
            <a:avLst>
              <a:gd name="adj" fmla="val 74615"/>
            </a:avLst>
          </a:prstGeom>
          <a:solidFill>
            <a:schemeClr val="tx2">
              <a:lumMod val="50000"/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sp>
        <p:nvSpPr>
          <p:cNvPr id="6" name="Triângulo isósceles 5"/>
          <p:cNvSpPr/>
          <p:nvPr userDrawn="1"/>
        </p:nvSpPr>
        <p:spPr>
          <a:xfrm rot="15143260">
            <a:off x="6531938" y="8703883"/>
            <a:ext cx="612664" cy="1907563"/>
          </a:xfrm>
          <a:prstGeom prst="triangle">
            <a:avLst>
              <a:gd name="adj" fmla="val 74615"/>
            </a:avLst>
          </a:prstGeom>
          <a:solidFill>
            <a:schemeClr val="tx2">
              <a:lumMod val="50000"/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sp>
        <p:nvSpPr>
          <p:cNvPr id="7" name="Triângulo isósceles 6"/>
          <p:cNvSpPr/>
          <p:nvPr userDrawn="1"/>
        </p:nvSpPr>
        <p:spPr>
          <a:xfrm rot="21414382">
            <a:off x="-697593" y="-487558"/>
            <a:ext cx="1943185" cy="2295433"/>
          </a:xfrm>
          <a:prstGeom prst="triangle">
            <a:avLst>
              <a:gd name="adj" fmla="val 74615"/>
            </a:avLst>
          </a:prstGeom>
          <a:solidFill>
            <a:schemeClr val="tx2">
              <a:lumMod val="50000"/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t-BR" sz="3530"/>
          </a:p>
        </p:txBody>
      </p:sp>
      <p:sp>
        <p:nvSpPr>
          <p:cNvPr id="8" name="Triângulo isósceles 7"/>
          <p:cNvSpPr/>
          <p:nvPr userDrawn="1"/>
        </p:nvSpPr>
        <p:spPr>
          <a:xfrm rot="10800000">
            <a:off x="6674389" y="1741382"/>
            <a:ext cx="612664" cy="1907563"/>
          </a:xfrm>
          <a:prstGeom prst="triangle">
            <a:avLst>
              <a:gd name="adj" fmla="val 74615"/>
            </a:avLst>
          </a:prstGeom>
          <a:solidFill>
            <a:schemeClr val="tx2">
              <a:lumMod val="50000"/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sp>
        <p:nvSpPr>
          <p:cNvPr id="9" name="Triângulo isósceles 8"/>
          <p:cNvSpPr/>
          <p:nvPr userDrawn="1"/>
        </p:nvSpPr>
        <p:spPr>
          <a:xfrm rot="7826182">
            <a:off x="5986767" y="5723883"/>
            <a:ext cx="535351" cy="1016758"/>
          </a:xfrm>
          <a:prstGeom prst="triangle">
            <a:avLst>
              <a:gd name="adj" fmla="val 35862"/>
            </a:avLst>
          </a:prstGeom>
          <a:solidFill>
            <a:schemeClr val="tx2">
              <a:lumMod val="50000"/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pic>
        <p:nvPicPr>
          <p:cNvPr id="10" name="Gráfico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791858">
            <a:off x="-756810" y="-5285001"/>
            <a:ext cx="5411478" cy="12569598"/>
          </a:xfrm>
          <a:prstGeom prst="rect">
            <a:avLst/>
          </a:prstGeom>
        </p:spPr>
      </p:pic>
      <p:pic>
        <p:nvPicPr>
          <p:cNvPr id="12" name="Imagem 11" descr="Placa com fundo preto&#10;&#10;Descrição gerada automaticamente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973495" y="-1144231"/>
            <a:ext cx="3045989" cy="4366831"/>
          </a:xfrm>
          <a:prstGeom prst="rect">
            <a:avLst/>
          </a:prstGeom>
          <a:effectLst/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0" y="0"/>
            <a:ext cx="7561052" cy="10692496"/>
          </a:xfrm>
          <a:prstGeom prst="rect">
            <a:avLst/>
          </a:prstGeom>
          <a:solidFill>
            <a:schemeClr val="accent4">
              <a:lumMod val="20000"/>
              <a:lumOff val="8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sp>
        <p:nvSpPr>
          <p:cNvPr id="2" name="Triângulo isósceles 1"/>
          <p:cNvSpPr/>
          <p:nvPr userDrawn="1"/>
        </p:nvSpPr>
        <p:spPr>
          <a:xfrm rot="2033779">
            <a:off x="5287577" y="7460002"/>
            <a:ext cx="982937" cy="3060430"/>
          </a:xfrm>
          <a:prstGeom prst="triangle">
            <a:avLst>
              <a:gd name="adj" fmla="val 74615"/>
            </a:avLst>
          </a:prstGeom>
          <a:solidFill>
            <a:schemeClr val="tx2">
              <a:lumMod val="50000"/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t-BR" sz="3530"/>
          </a:p>
        </p:txBody>
      </p:sp>
      <p:sp>
        <p:nvSpPr>
          <p:cNvPr id="5" name="Triângulo isósceles 4"/>
          <p:cNvSpPr/>
          <p:nvPr userDrawn="1"/>
        </p:nvSpPr>
        <p:spPr>
          <a:xfrm rot="15143260">
            <a:off x="6621357" y="5500778"/>
            <a:ext cx="982937" cy="3060430"/>
          </a:xfrm>
          <a:prstGeom prst="triangle">
            <a:avLst>
              <a:gd name="adj" fmla="val 74615"/>
            </a:avLst>
          </a:prstGeom>
          <a:solidFill>
            <a:schemeClr val="tx2">
              <a:lumMod val="50000"/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sp>
        <p:nvSpPr>
          <p:cNvPr id="6" name="Triângulo isósceles 5"/>
          <p:cNvSpPr/>
          <p:nvPr userDrawn="1"/>
        </p:nvSpPr>
        <p:spPr>
          <a:xfrm rot="15143260">
            <a:off x="6531938" y="8703883"/>
            <a:ext cx="612664" cy="1907563"/>
          </a:xfrm>
          <a:prstGeom prst="triangle">
            <a:avLst>
              <a:gd name="adj" fmla="val 74615"/>
            </a:avLst>
          </a:prstGeom>
          <a:solidFill>
            <a:schemeClr val="tx2">
              <a:lumMod val="50000"/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sp>
        <p:nvSpPr>
          <p:cNvPr id="7" name="Triângulo isósceles 6"/>
          <p:cNvSpPr/>
          <p:nvPr userDrawn="1"/>
        </p:nvSpPr>
        <p:spPr>
          <a:xfrm rot="21414382">
            <a:off x="-697593" y="-487558"/>
            <a:ext cx="1943185" cy="2295433"/>
          </a:xfrm>
          <a:prstGeom prst="triangle">
            <a:avLst>
              <a:gd name="adj" fmla="val 74615"/>
            </a:avLst>
          </a:prstGeom>
          <a:solidFill>
            <a:schemeClr val="tx2">
              <a:lumMod val="50000"/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t-BR" sz="3530"/>
          </a:p>
        </p:txBody>
      </p:sp>
      <p:sp>
        <p:nvSpPr>
          <p:cNvPr id="8" name="Triângulo isósceles 7"/>
          <p:cNvSpPr/>
          <p:nvPr userDrawn="1"/>
        </p:nvSpPr>
        <p:spPr>
          <a:xfrm rot="10800000">
            <a:off x="6674389" y="1741382"/>
            <a:ext cx="612664" cy="1907563"/>
          </a:xfrm>
          <a:prstGeom prst="triangle">
            <a:avLst>
              <a:gd name="adj" fmla="val 74615"/>
            </a:avLst>
          </a:prstGeom>
          <a:solidFill>
            <a:schemeClr val="tx2">
              <a:lumMod val="50000"/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sp>
        <p:nvSpPr>
          <p:cNvPr id="9" name="Triângulo isósceles 8"/>
          <p:cNvSpPr/>
          <p:nvPr userDrawn="1"/>
        </p:nvSpPr>
        <p:spPr>
          <a:xfrm rot="7826182">
            <a:off x="5986767" y="5723883"/>
            <a:ext cx="535351" cy="1016758"/>
          </a:xfrm>
          <a:prstGeom prst="triangle">
            <a:avLst>
              <a:gd name="adj" fmla="val 35862"/>
            </a:avLst>
          </a:prstGeom>
          <a:solidFill>
            <a:schemeClr val="tx2">
              <a:lumMod val="50000"/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pic>
        <p:nvPicPr>
          <p:cNvPr id="10" name="Gráfico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791858">
            <a:off x="-756810" y="-5285001"/>
            <a:ext cx="5411478" cy="12569598"/>
          </a:xfrm>
          <a:prstGeom prst="rect">
            <a:avLst/>
          </a:prstGeom>
        </p:spPr>
      </p:pic>
      <p:sp>
        <p:nvSpPr>
          <p:cNvPr id="12" name="Espaço Reservado para Imagem 10"/>
          <p:cNvSpPr>
            <a:spLocks noGrp="1"/>
          </p:cNvSpPr>
          <p:nvPr>
            <p:ph type="pic" sz="quarter" idx="10"/>
          </p:nvPr>
        </p:nvSpPr>
        <p:spPr>
          <a:xfrm>
            <a:off x="690169" y="2514950"/>
            <a:ext cx="2847323" cy="7031800"/>
          </a:xfrm>
          <a:prstGeom prst="roundRect">
            <a:avLst>
              <a:gd name="adj" fmla="val 7978"/>
            </a:avLst>
          </a:prstGeom>
          <a:solidFill>
            <a:schemeClr val="bg1">
              <a:lumMod val="65000"/>
            </a:schemeClr>
          </a:solidFill>
          <a:ln w="12700">
            <a:solidFill>
              <a:schemeClr val="accent4">
                <a:lumMod val="75000"/>
              </a:schemeClr>
            </a:solidFill>
            <a:miter lim="400000"/>
          </a:ln>
          <a:effectLst>
            <a:outerShdw blurRad="431800" dist="381000" dir="2700000" algn="tl" rotWithShape="0">
              <a:prstClr val="black">
                <a:alpha val="78000"/>
              </a:prst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13" name="Espaço Reservado para Imagem 10"/>
          <p:cNvSpPr>
            <a:spLocks noGrp="1"/>
          </p:cNvSpPr>
          <p:nvPr>
            <p:ph type="pic" sz="quarter" idx="11"/>
          </p:nvPr>
        </p:nvSpPr>
        <p:spPr>
          <a:xfrm>
            <a:off x="3741594" y="2514950"/>
            <a:ext cx="2847323" cy="7031800"/>
          </a:xfrm>
          <a:prstGeom prst="roundRect">
            <a:avLst>
              <a:gd name="adj" fmla="val 7978"/>
            </a:avLst>
          </a:prstGeom>
          <a:solidFill>
            <a:schemeClr val="bg1">
              <a:lumMod val="65000"/>
            </a:schemeClr>
          </a:solidFill>
          <a:ln w="12700">
            <a:solidFill>
              <a:schemeClr val="accent4">
                <a:lumMod val="75000"/>
              </a:schemeClr>
            </a:solidFill>
            <a:miter lim="400000"/>
          </a:ln>
          <a:effectLst>
            <a:outerShdw blurRad="431800" dist="381000" dir="2700000" algn="tl" rotWithShape="0">
              <a:prstClr val="black">
                <a:alpha val="78000"/>
              </a:prstClr>
            </a:outerShdw>
          </a:effectLst>
        </p:spPr>
        <p:txBody>
          <a:bodyPr/>
          <a:lstStyle/>
          <a:p>
            <a:endParaRPr lang="pt-BR"/>
          </a:p>
        </p:txBody>
      </p:sp>
      <p:pic>
        <p:nvPicPr>
          <p:cNvPr id="14" name="Imagem 13" descr="Placa com fundo preto&#10;&#10;Descrição gerada automaticamente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973495" y="-1144231"/>
            <a:ext cx="3045989" cy="4366831"/>
          </a:xfrm>
          <a:prstGeom prst="rect">
            <a:avLst/>
          </a:prstGeom>
          <a:effectLst/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0" y="0"/>
            <a:ext cx="7561052" cy="10692496"/>
          </a:xfrm>
          <a:prstGeom prst="rect">
            <a:avLst/>
          </a:prstGeom>
          <a:solidFill>
            <a:schemeClr val="accent4">
              <a:lumMod val="20000"/>
              <a:lumOff val="8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sp>
        <p:nvSpPr>
          <p:cNvPr id="2" name="Triângulo isósceles 1"/>
          <p:cNvSpPr/>
          <p:nvPr userDrawn="1"/>
        </p:nvSpPr>
        <p:spPr>
          <a:xfrm rot="2033779">
            <a:off x="5287577" y="7460002"/>
            <a:ext cx="982937" cy="3060430"/>
          </a:xfrm>
          <a:prstGeom prst="triangle">
            <a:avLst>
              <a:gd name="adj" fmla="val 74615"/>
            </a:avLst>
          </a:prstGeom>
          <a:solidFill>
            <a:schemeClr val="tx2">
              <a:lumMod val="50000"/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t-BR" sz="3530"/>
          </a:p>
        </p:txBody>
      </p:sp>
      <p:sp>
        <p:nvSpPr>
          <p:cNvPr id="5" name="Triângulo isósceles 4"/>
          <p:cNvSpPr/>
          <p:nvPr userDrawn="1"/>
        </p:nvSpPr>
        <p:spPr>
          <a:xfrm rot="15143260">
            <a:off x="6621357" y="5500778"/>
            <a:ext cx="982937" cy="3060430"/>
          </a:xfrm>
          <a:prstGeom prst="triangle">
            <a:avLst>
              <a:gd name="adj" fmla="val 74615"/>
            </a:avLst>
          </a:prstGeom>
          <a:solidFill>
            <a:schemeClr val="tx2">
              <a:lumMod val="50000"/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sp>
        <p:nvSpPr>
          <p:cNvPr id="6" name="Triângulo isósceles 5"/>
          <p:cNvSpPr/>
          <p:nvPr userDrawn="1"/>
        </p:nvSpPr>
        <p:spPr>
          <a:xfrm rot="15143260">
            <a:off x="6531938" y="8703883"/>
            <a:ext cx="612664" cy="1907563"/>
          </a:xfrm>
          <a:prstGeom prst="triangle">
            <a:avLst>
              <a:gd name="adj" fmla="val 74615"/>
            </a:avLst>
          </a:prstGeom>
          <a:solidFill>
            <a:schemeClr val="tx2">
              <a:lumMod val="50000"/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sp>
        <p:nvSpPr>
          <p:cNvPr id="7" name="Triângulo isósceles 6"/>
          <p:cNvSpPr/>
          <p:nvPr userDrawn="1"/>
        </p:nvSpPr>
        <p:spPr>
          <a:xfrm rot="21414382">
            <a:off x="-697593" y="-487558"/>
            <a:ext cx="1943185" cy="2295433"/>
          </a:xfrm>
          <a:prstGeom prst="triangle">
            <a:avLst>
              <a:gd name="adj" fmla="val 74615"/>
            </a:avLst>
          </a:prstGeom>
          <a:solidFill>
            <a:schemeClr val="tx2">
              <a:lumMod val="50000"/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t-BR" sz="3530"/>
          </a:p>
        </p:txBody>
      </p:sp>
      <p:sp>
        <p:nvSpPr>
          <p:cNvPr id="8" name="Triângulo isósceles 7"/>
          <p:cNvSpPr/>
          <p:nvPr userDrawn="1"/>
        </p:nvSpPr>
        <p:spPr>
          <a:xfrm rot="10800000">
            <a:off x="6674389" y="1741382"/>
            <a:ext cx="612664" cy="1907563"/>
          </a:xfrm>
          <a:prstGeom prst="triangle">
            <a:avLst>
              <a:gd name="adj" fmla="val 74615"/>
            </a:avLst>
          </a:prstGeom>
          <a:solidFill>
            <a:schemeClr val="tx2">
              <a:lumMod val="50000"/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sp>
        <p:nvSpPr>
          <p:cNvPr id="9" name="Triângulo isósceles 8"/>
          <p:cNvSpPr/>
          <p:nvPr userDrawn="1"/>
        </p:nvSpPr>
        <p:spPr>
          <a:xfrm rot="7826182">
            <a:off x="5986767" y="5723883"/>
            <a:ext cx="535351" cy="1016758"/>
          </a:xfrm>
          <a:prstGeom prst="triangle">
            <a:avLst>
              <a:gd name="adj" fmla="val 35862"/>
            </a:avLst>
          </a:prstGeom>
          <a:solidFill>
            <a:schemeClr val="tx2">
              <a:lumMod val="50000"/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pic>
        <p:nvPicPr>
          <p:cNvPr id="10" name="Gráfico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791858">
            <a:off x="-756810" y="-5285001"/>
            <a:ext cx="5411478" cy="12569598"/>
          </a:xfrm>
          <a:prstGeom prst="rect">
            <a:avLst/>
          </a:prstGeom>
        </p:spPr>
      </p:pic>
      <p:sp>
        <p:nvSpPr>
          <p:cNvPr id="12" name="Espaço Reservado para Imagem 10"/>
          <p:cNvSpPr>
            <a:spLocks noGrp="1"/>
          </p:cNvSpPr>
          <p:nvPr>
            <p:ph type="pic" sz="quarter" idx="11"/>
          </p:nvPr>
        </p:nvSpPr>
        <p:spPr>
          <a:xfrm>
            <a:off x="3741594" y="2514950"/>
            <a:ext cx="2847323" cy="7031800"/>
          </a:xfrm>
          <a:prstGeom prst="roundRect">
            <a:avLst>
              <a:gd name="adj" fmla="val 7978"/>
            </a:avLst>
          </a:prstGeom>
          <a:solidFill>
            <a:schemeClr val="bg1">
              <a:lumMod val="65000"/>
            </a:schemeClr>
          </a:solidFill>
          <a:ln w="12700">
            <a:solidFill>
              <a:schemeClr val="accent4">
                <a:lumMod val="75000"/>
              </a:schemeClr>
            </a:solidFill>
            <a:miter lim="400000"/>
          </a:ln>
          <a:effectLst>
            <a:outerShdw blurRad="431800" dist="381000" dir="2700000" algn="tl" rotWithShape="0">
              <a:prstClr val="black">
                <a:alpha val="78000"/>
              </a:prst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13" name="Espaço Reservado para Texto 3"/>
          <p:cNvSpPr>
            <a:spLocks noGrp="1"/>
          </p:cNvSpPr>
          <p:nvPr>
            <p:ph type="body" sz="quarter" idx="12" hasCustomPrompt="1"/>
          </p:nvPr>
        </p:nvSpPr>
        <p:spPr>
          <a:xfrm>
            <a:off x="675375" y="2514717"/>
            <a:ext cx="2847209" cy="70318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377825" indent="0">
              <a:buNone/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 marL="756285" indent="0">
              <a:buNone/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 marL="1134110" indent="0">
              <a:buNone/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 marL="1511935" indent="0">
              <a:buNone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14" name="Imagem 13" descr="Placa com fundo preto&#10;&#10;Descrição gerada automaticamente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973495" y="-1144231"/>
            <a:ext cx="3045989" cy="4366831"/>
          </a:xfrm>
          <a:prstGeom prst="rect">
            <a:avLst/>
          </a:prstGeom>
          <a:effectLst/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0" y="0"/>
            <a:ext cx="7561052" cy="10692496"/>
          </a:xfrm>
          <a:prstGeom prst="rect">
            <a:avLst/>
          </a:prstGeom>
          <a:solidFill>
            <a:srgbClr val="141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sp>
        <p:nvSpPr>
          <p:cNvPr id="3" name="Triângulo isósceles 2"/>
          <p:cNvSpPr/>
          <p:nvPr userDrawn="1"/>
        </p:nvSpPr>
        <p:spPr>
          <a:xfrm rot="2033779">
            <a:off x="5287577" y="7460002"/>
            <a:ext cx="982937" cy="3060430"/>
          </a:xfrm>
          <a:prstGeom prst="triangle">
            <a:avLst>
              <a:gd name="adj" fmla="val 74615"/>
            </a:avLst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t-BR" sz="3530"/>
          </a:p>
        </p:txBody>
      </p:sp>
      <p:sp>
        <p:nvSpPr>
          <p:cNvPr id="5" name="Triângulo isósceles 4"/>
          <p:cNvSpPr/>
          <p:nvPr userDrawn="1"/>
        </p:nvSpPr>
        <p:spPr>
          <a:xfrm rot="15143260">
            <a:off x="6621357" y="5500778"/>
            <a:ext cx="982937" cy="3060430"/>
          </a:xfrm>
          <a:prstGeom prst="triangle">
            <a:avLst>
              <a:gd name="adj" fmla="val 74615"/>
            </a:avLst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sp>
        <p:nvSpPr>
          <p:cNvPr id="6" name="Triângulo isósceles 5"/>
          <p:cNvSpPr/>
          <p:nvPr userDrawn="1"/>
        </p:nvSpPr>
        <p:spPr>
          <a:xfrm rot="15143260">
            <a:off x="6531938" y="8703883"/>
            <a:ext cx="612664" cy="1907563"/>
          </a:xfrm>
          <a:prstGeom prst="triangle">
            <a:avLst>
              <a:gd name="adj" fmla="val 74615"/>
            </a:avLst>
          </a:prstGeom>
          <a:solidFill>
            <a:schemeClr val="bg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sp>
        <p:nvSpPr>
          <p:cNvPr id="7" name="Triângulo isósceles 6"/>
          <p:cNvSpPr/>
          <p:nvPr userDrawn="1"/>
        </p:nvSpPr>
        <p:spPr>
          <a:xfrm rot="21414382">
            <a:off x="-697593" y="-487558"/>
            <a:ext cx="1943185" cy="2295433"/>
          </a:xfrm>
          <a:prstGeom prst="triangle">
            <a:avLst>
              <a:gd name="adj" fmla="val 74615"/>
            </a:avLst>
          </a:prstGeom>
          <a:solidFill>
            <a:schemeClr val="bg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t-BR" sz="3530"/>
          </a:p>
        </p:txBody>
      </p:sp>
      <p:sp>
        <p:nvSpPr>
          <p:cNvPr id="8" name="Triângulo isósceles 7"/>
          <p:cNvSpPr/>
          <p:nvPr userDrawn="1"/>
        </p:nvSpPr>
        <p:spPr>
          <a:xfrm rot="10800000">
            <a:off x="6674389" y="1741382"/>
            <a:ext cx="612664" cy="1907563"/>
          </a:xfrm>
          <a:prstGeom prst="triangle">
            <a:avLst>
              <a:gd name="adj" fmla="val 74615"/>
            </a:avLst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sp>
        <p:nvSpPr>
          <p:cNvPr id="9" name="Triângulo isósceles 8"/>
          <p:cNvSpPr/>
          <p:nvPr userDrawn="1"/>
        </p:nvSpPr>
        <p:spPr>
          <a:xfrm rot="7826182">
            <a:off x="5986767" y="5723883"/>
            <a:ext cx="535351" cy="1016758"/>
          </a:xfrm>
          <a:prstGeom prst="triangle">
            <a:avLst>
              <a:gd name="adj" fmla="val 35862"/>
            </a:avLst>
          </a:prstGeom>
          <a:solidFill>
            <a:schemeClr val="bg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pic>
        <p:nvPicPr>
          <p:cNvPr id="11" name="Gráfico 10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791858">
            <a:off x="-756810" y="-5285001"/>
            <a:ext cx="5411478" cy="12569598"/>
          </a:xfrm>
          <a:prstGeom prst="rect">
            <a:avLst/>
          </a:prstGeom>
        </p:spPr>
      </p:pic>
      <p:pic>
        <p:nvPicPr>
          <p:cNvPr id="13" name="Imagem 12" descr="Placa com fundo preto&#10;&#10;Descrição gerada automaticamente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973495" y="-1144231"/>
            <a:ext cx="3045989" cy="4366831"/>
          </a:xfrm>
          <a:prstGeom prst="rect">
            <a:avLst/>
          </a:prstGeom>
          <a:effectLst>
            <a:outerShdw blurRad="177800" dist="101600" dir="3060000" algn="tl" rotWithShape="0">
              <a:prstClr val="black">
                <a:alpha val="65000"/>
              </a:prstClr>
            </a:outerShdw>
          </a:effec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756285" rtl="0" eaLnBrk="1" latinLnBrk="0" hangingPunct="1">
        <a:lnSpc>
          <a:spcPct val="90000"/>
        </a:lnSpc>
        <a:spcBef>
          <a:spcPct val="0"/>
        </a:spcBef>
        <a:buNone/>
        <a:defRPr sz="3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9230" indent="-189230" algn="l" defTabSz="756285" rtl="0" eaLnBrk="1" latinLnBrk="0" hangingPunct="1">
        <a:lnSpc>
          <a:spcPct val="90000"/>
        </a:lnSpc>
        <a:spcBef>
          <a:spcPct val="166000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7055" indent="-189230" algn="l" defTabSz="756285" rtl="0" eaLnBrk="1" latinLnBrk="0" hangingPunct="1">
        <a:lnSpc>
          <a:spcPct val="90000"/>
        </a:lnSpc>
        <a:spcBef>
          <a:spcPct val="83000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944880" indent="-189230" algn="l" defTabSz="756285" rtl="0" eaLnBrk="1" latinLnBrk="0" hangingPunct="1">
        <a:lnSpc>
          <a:spcPct val="90000"/>
        </a:lnSpc>
        <a:spcBef>
          <a:spcPct val="83000"/>
        </a:spcBef>
        <a:buFont typeface="Arial" panose="020B0604020202020204" pitchFamily="34" charset="0"/>
        <a:buChar char="•"/>
        <a:defRPr sz="1655" kern="1200">
          <a:solidFill>
            <a:schemeClr val="tx1"/>
          </a:solidFill>
          <a:latin typeface="+mn-lt"/>
          <a:ea typeface="+mn-ea"/>
          <a:cs typeface="+mn-cs"/>
        </a:defRPr>
      </a:lvl3pPr>
      <a:lvl4pPr marL="1322705" indent="-189230" algn="l" defTabSz="756285" rtl="0" eaLnBrk="1" latinLnBrk="0" hangingPunct="1">
        <a:lnSpc>
          <a:spcPct val="90000"/>
        </a:lnSpc>
        <a:spcBef>
          <a:spcPct val="83000"/>
        </a:spcBef>
        <a:buFont typeface="Arial" panose="020B0604020202020204" pitchFamily="34" charset="0"/>
        <a:buChar char="•"/>
        <a:defRPr sz="1490" kern="1200">
          <a:solidFill>
            <a:schemeClr val="tx1"/>
          </a:solidFill>
          <a:latin typeface="+mn-lt"/>
          <a:ea typeface="+mn-ea"/>
          <a:cs typeface="+mn-cs"/>
        </a:defRPr>
      </a:lvl4pPr>
      <a:lvl5pPr marL="1701165" indent="-189230" algn="l" defTabSz="756285" rtl="0" eaLnBrk="1" latinLnBrk="0" hangingPunct="1">
        <a:lnSpc>
          <a:spcPct val="90000"/>
        </a:lnSpc>
        <a:spcBef>
          <a:spcPct val="83000"/>
        </a:spcBef>
        <a:buFont typeface="Arial" panose="020B0604020202020204" pitchFamily="34" charset="0"/>
        <a:buChar char="•"/>
        <a:defRPr sz="1490" kern="1200">
          <a:solidFill>
            <a:schemeClr val="tx1"/>
          </a:solidFill>
          <a:latin typeface="+mn-lt"/>
          <a:ea typeface="+mn-ea"/>
          <a:cs typeface="+mn-cs"/>
        </a:defRPr>
      </a:lvl5pPr>
      <a:lvl6pPr marL="2078990" indent="-189230" algn="l" defTabSz="756285" rtl="0" eaLnBrk="1" latinLnBrk="0" hangingPunct="1">
        <a:lnSpc>
          <a:spcPct val="90000"/>
        </a:lnSpc>
        <a:spcBef>
          <a:spcPct val="83000"/>
        </a:spcBef>
        <a:buFont typeface="Arial" panose="020B0604020202020204" pitchFamily="34" charset="0"/>
        <a:buChar char="•"/>
        <a:defRPr sz="1490" kern="1200">
          <a:solidFill>
            <a:schemeClr val="tx1"/>
          </a:solidFill>
          <a:latin typeface="+mn-lt"/>
          <a:ea typeface="+mn-ea"/>
          <a:cs typeface="+mn-cs"/>
        </a:defRPr>
      </a:lvl6pPr>
      <a:lvl7pPr marL="2456815" indent="-189230" algn="l" defTabSz="756285" rtl="0" eaLnBrk="1" latinLnBrk="0" hangingPunct="1">
        <a:lnSpc>
          <a:spcPct val="90000"/>
        </a:lnSpc>
        <a:spcBef>
          <a:spcPct val="83000"/>
        </a:spcBef>
        <a:buFont typeface="Arial" panose="020B0604020202020204" pitchFamily="34" charset="0"/>
        <a:buChar char="•"/>
        <a:defRPr sz="1490" kern="1200">
          <a:solidFill>
            <a:schemeClr val="tx1"/>
          </a:solidFill>
          <a:latin typeface="+mn-lt"/>
          <a:ea typeface="+mn-ea"/>
          <a:cs typeface="+mn-cs"/>
        </a:defRPr>
      </a:lvl7pPr>
      <a:lvl8pPr marL="2835275" indent="-189230" algn="l" defTabSz="756285" rtl="0" eaLnBrk="1" latinLnBrk="0" hangingPunct="1">
        <a:lnSpc>
          <a:spcPct val="90000"/>
        </a:lnSpc>
        <a:spcBef>
          <a:spcPct val="83000"/>
        </a:spcBef>
        <a:buFont typeface="Arial" panose="020B0604020202020204" pitchFamily="34" charset="0"/>
        <a:buChar char="•"/>
        <a:defRPr sz="1490" kern="1200">
          <a:solidFill>
            <a:schemeClr val="tx1"/>
          </a:solidFill>
          <a:latin typeface="+mn-lt"/>
          <a:ea typeface="+mn-ea"/>
          <a:cs typeface="+mn-cs"/>
        </a:defRPr>
      </a:lvl8pPr>
      <a:lvl9pPr marL="3213100" indent="-189230" algn="l" defTabSz="756285" rtl="0" eaLnBrk="1" latinLnBrk="0" hangingPunct="1">
        <a:lnSpc>
          <a:spcPct val="90000"/>
        </a:lnSpc>
        <a:spcBef>
          <a:spcPct val="83000"/>
        </a:spcBef>
        <a:buFont typeface="Arial" panose="020B0604020202020204" pitchFamily="34" charset="0"/>
        <a:buChar char="•"/>
        <a:defRPr sz="14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756285" rtl="0" eaLnBrk="1" latinLnBrk="0" hangingPunct="1">
        <a:defRPr sz="1490" kern="1200">
          <a:solidFill>
            <a:schemeClr val="tx1"/>
          </a:solidFill>
          <a:latin typeface="+mn-lt"/>
          <a:ea typeface="+mn-ea"/>
          <a:cs typeface="+mn-cs"/>
        </a:defRPr>
      </a:lvl1pPr>
      <a:lvl2pPr marL="377825" algn="l" defTabSz="756285" rtl="0" eaLnBrk="1" latinLnBrk="0" hangingPunct="1">
        <a:defRPr sz="1490" kern="1200">
          <a:solidFill>
            <a:schemeClr val="tx1"/>
          </a:solidFill>
          <a:latin typeface="+mn-lt"/>
          <a:ea typeface="+mn-ea"/>
          <a:cs typeface="+mn-cs"/>
        </a:defRPr>
      </a:lvl2pPr>
      <a:lvl3pPr marL="756285" algn="l" defTabSz="756285" rtl="0" eaLnBrk="1" latinLnBrk="0" hangingPunct="1">
        <a:defRPr sz="1490" kern="1200">
          <a:solidFill>
            <a:schemeClr val="tx1"/>
          </a:solidFill>
          <a:latin typeface="+mn-lt"/>
          <a:ea typeface="+mn-ea"/>
          <a:cs typeface="+mn-cs"/>
        </a:defRPr>
      </a:lvl3pPr>
      <a:lvl4pPr marL="1134110" algn="l" defTabSz="756285" rtl="0" eaLnBrk="1" latinLnBrk="0" hangingPunct="1">
        <a:defRPr sz="1490" kern="1200">
          <a:solidFill>
            <a:schemeClr val="tx1"/>
          </a:solidFill>
          <a:latin typeface="+mn-lt"/>
          <a:ea typeface="+mn-ea"/>
          <a:cs typeface="+mn-cs"/>
        </a:defRPr>
      </a:lvl4pPr>
      <a:lvl5pPr marL="1511935" algn="l" defTabSz="756285" rtl="0" eaLnBrk="1" latinLnBrk="0" hangingPunct="1">
        <a:defRPr sz="1490" kern="1200">
          <a:solidFill>
            <a:schemeClr val="tx1"/>
          </a:solidFill>
          <a:latin typeface="+mn-lt"/>
          <a:ea typeface="+mn-ea"/>
          <a:cs typeface="+mn-cs"/>
        </a:defRPr>
      </a:lvl5pPr>
      <a:lvl6pPr marL="1889760" algn="l" defTabSz="756285" rtl="0" eaLnBrk="1" latinLnBrk="0" hangingPunct="1">
        <a:defRPr sz="1490" kern="1200">
          <a:solidFill>
            <a:schemeClr val="tx1"/>
          </a:solidFill>
          <a:latin typeface="+mn-lt"/>
          <a:ea typeface="+mn-ea"/>
          <a:cs typeface="+mn-cs"/>
        </a:defRPr>
      </a:lvl6pPr>
      <a:lvl7pPr marL="2268220" algn="l" defTabSz="756285" rtl="0" eaLnBrk="1" latinLnBrk="0" hangingPunct="1">
        <a:defRPr sz="1490" kern="1200">
          <a:solidFill>
            <a:schemeClr val="tx1"/>
          </a:solidFill>
          <a:latin typeface="+mn-lt"/>
          <a:ea typeface="+mn-ea"/>
          <a:cs typeface="+mn-cs"/>
        </a:defRPr>
      </a:lvl7pPr>
      <a:lvl8pPr marL="2646045" algn="l" defTabSz="756285" rtl="0" eaLnBrk="1" latinLnBrk="0" hangingPunct="1">
        <a:defRPr sz="1490" kern="1200">
          <a:solidFill>
            <a:schemeClr val="tx1"/>
          </a:solidFill>
          <a:latin typeface="+mn-lt"/>
          <a:ea typeface="+mn-ea"/>
          <a:cs typeface="+mn-cs"/>
        </a:defRPr>
      </a:lvl8pPr>
      <a:lvl9pPr marL="3023870" algn="l" defTabSz="756285" rtl="0" eaLnBrk="1" latinLnBrk="0" hangingPunct="1">
        <a:defRPr sz="14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image" Target="../media/image57.png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jpeg"/><Relationship Id="rId1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jpe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jpe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jpeg"/><Relationship Id="rId7" Type="http://schemas.openxmlformats.org/officeDocument/2006/relationships/image" Target="../media/image88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10" Type="http://schemas.openxmlformats.org/officeDocument/2006/relationships/hyperlink" Target="https://www.zendesign.com.br/produtos/puxadores/lancamentos" TargetMode="External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8.png"/><Relationship Id="rId4" Type="http://schemas.openxmlformats.org/officeDocument/2006/relationships/image" Target="../media/image11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5.png"/><Relationship Id="rId5" Type="http://schemas.openxmlformats.org/officeDocument/2006/relationships/image" Target="../media/image124.jpeg"/><Relationship Id="rId4" Type="http://schemas.openxmlformats.org/officeDocument/2006/relationships/image" Target="../media/image11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9.png"/><Relationship Id="rId4" Type="http://schemas.openxmlformats.org/officeDocument/2006/relationships/image" Target="../media/image128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1.jpeg"/><Relationship Id="rId7" Type="http://schemas.openxmlformats.org/officeDocument/2006/relationships/image" Target="../media/image135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0.png"/><Relationship Id="rId4" Type="http://schemas.openxmlformats.org/officeDocument/2006/relationships/image" Target="../media/image13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jpeg"/><Relationship Id="rId3" Type="http://schemas.openxmlformats.org/officeDocument/2006/relationships/image" Target="../media/image152.jpeg"/><Relationship Id="rId7" Type="http://schemas.openxmlformats.org/officeDocument/2006/relationships/image" Target="../media/image156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5.jpeg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9.png"/><Relationship Id="rId4" Type="http://schemas.microsoft.com/office/2007/relationships/hdphoto" Target="../media/hdphoto2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3.png"/><Relationship Id="rId4" Type="http://schemas.openxmlformats.org/officeDocument/2006/relationships/image" Target="../media/image17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2.png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3" Type="http://schemas.openxmlformats.org/officeDocument/2006/relationships/image" Target="../media/image194.jpeg"/><Relationship Id="rId7" Type="http://schemas.openxmlformats.org/officeDocument/2006/relationships/image" Target="../media/image196.pn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6.png"/><Relationship Id="rId5" Type="http://schemas.openxmlformats.org/officeDocument/2006/relationships/image" Target="../media/image185.jpeg"/><Relationship Id="rId4" Type="http://schemas.openxmlformats.org/officeDocument/2006/relationships/image" Target="../media/image19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4.jpeg"/><Relationship Id="rId4" Type="http://schemas.openxmlformats.org/officeDocument/2006/relationships/image" Target="../media/image20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8.jpeg"/><Relationship Id="rId4" Type="http://schemas.openxmlformats.org/officeDocument/2006/relationships/image" Target="../media/image207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1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0" Type="http://schemas.openxmlformats.org/officeDocument/2006/relationships/image" Target="../media/image213.png"/><Relationship Id="rId4" Type="http://schemas.openxmlformats.org/officeDocument/2006/relationships/image" Target="../media/image210.png"/><Relationship Id="rId9" Type="http://schemas.microsoft.com/office/2007/relationships/hdphoto" Target="../media/hdphoto6.wdp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6.png"/><Relationship Id="rId5" Type="http://schemas.microsoft.com/office/2007/relationships/hdphoto" Target="../media/hdphoto9.wdp"/><Relationship Id="rId4" Type="http://schemas.openxmlformats.org/officeDocument/2006/relationships/image" Target="../media/image215.png"/><Relationship Id="rId9" Type="http://schemas.microsoft.com/office/2007/relationships/hdphoto" Target="../media/hdphoto11.wdp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1.png"/><Relationship Id="rId4" Type="http://schemas.openxmlformats.org/officeDocument/2006/relationships/image" Target="../media/image2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5.png"/><Relationship Id="rId4" Type="http://schemas.microsoft.com/office/2007/relationships/hdphoto" Target="../media/hdphoto12.wd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4.png"/><Relationship Id="rId3" Type="http://schemas.openxmlformats.org/officeDocument/2006/relationships/image" Target="../media/image229.jpeg"/><Relationship Id="rId7" Type="http://schemas.openxmlformats.org/officeDocument/2006/relationships/image" Target="../media/image233.png"/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2.jpeg"/><Relationship Id="rId5" Type="http://schemas.openxmlformats.org/officeDocument/2006/relationships/image" Target="../media/image231.jpeg"/><Relationship Id="rId4" Type="http://schemas.openxmlformats.org/officeDocument/2006/relationships/image" Target="../media/image230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jpeg"/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3.png"/><Relationship Id="rId4" Type="http://schemas.openxmlformats.org/officeDocument/2006/relationships/image" Target="../media/image242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7.png"/><Relationship Id="rId13" Type="http://schemas.microsoft.com/office/2007/relationships/hdphoto" Target="../media/hdphoto18.wdp"/><Relationship Id="rId3" Type="http://schemas.microsoft.com/office/2007/relationships/hdphoto" Target="../media/hdphoto13.wdp"/><Relationship Id="rId7" Type="http://schemas.microsoft.com/office/2007/relationships/hdphoto" Target="../media/hdphoto15.wdp"/><Relationship Id="rId12" Type="http://schemas.openxmlformats.org/officeDocument/2006/relationships/image" Target="../media/image249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6.png"/><Relationship Id="rId11" Type="http://schemas.microsoft.com/office/2007/relationships/hdphoto" Target="../media/hdphoto17.wdp"/><Relationship Id="rId5" Type="http://schemas.microsoft.com/office/2007/relationships/hdphoto" Target="../media/hdphoto14.wdp"/><Relationship Id="rId10" Type="http://schemas.openxmlformats.org/officeDocument/2006/relationships/image" Target="../media/image248.png"/><Relationship Id="rId4" Type="http://schemas.openxmlformats.org/officeDocument/2006/relationships/image" Target="../media/image245.png"/><Relationship Id="rId9" Type="http://schemas.microsoft.com/office/2007/relationships/hdphoto" Target="../media/hdphoto16.wdp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9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4.png"/><Relationship Id="rId4" Type="http://schemas.openxmlformats.org/officeDocument/2006/relationships/image" Target="../media/image26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9.png"/><Relationship Id="rId5" Type="http://schemas.openxmlformats.org/officeDocument/2006/relationships/image" Target="../media/image268.png"/><Relationship Id="rId4" Type="http://schemas.openxmlformats.org/officeDocument/2006/relationships/image" Target="../media/image26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jpeg"/><Relationship Id="rId2" Type="http://schemas.openxmlformats.org/officeDocument/2006/relationships/image" Target="../media/image27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9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7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png"/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jpeg"/><Relationship Id="rId2" Type="http://schemas.openxmlformats.org/officeDocument/2006/relationships/image" Target="../media/image28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6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jpeg"/><Relationship Id="rId2" Type="http://schemas.openxmlformats.org/officeDocument/2006/relationships/image" Target="../media/image28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9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jpeg"/><Relationship Id="rId2" Type="http://schemas.openxmlformats.org/officeDocument/2006/relationships/image" Target="../media/image29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2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4.jpe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13" Type="http://schemas.openxmlformats.org/officeDocument/2006/relationships/image" Target="../media/image303.png"/><Relationship Id="rId3" Type="http://schemas.openxmlformats.org/officeDocument/2006/relationships/image" Target="../media/image295.png"/><Relationship Id="rId7" Type="http://schemas.openxmlformats.org/officeDocument/2006/relationships/image" Target="../media/image299.png"/><Relationship Id="rId12" Type="http://schemas.openxmlformats.org/officeDocument/2006/relationships/image" Target="../media/image29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8.png"/><Relationship Id="rId11" Type="http://schemas.openxmlformats.org/officeDocument/2006/relationships/image" Target="../media/image293.png"/><Relationship Id="rId5" Type="http://schemas.openxmlformats.org/officeDocument/2006/relationships/image" Target="../media/image297.png"/><Relationship Id="rId10" Type="http://schemas.openxmlformats.org/officeDocument/2006/relationships/image" Target="../media/image302.png"/><Relationship Id="rId4" Type="http://schemas.openxmlformats.org/officeDocument/2006/relationships/image" Target="../media/image296.png"/><Relationship Id="rId9" Type="http://schemas.openxmlformats.org/officeDocument/2006/relationships/image" Target="../media/image30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6.jpeg"/><Relationship Id="rId5" Type="http://schemas.openxmlformats.org/officeDocument/2006/relationships/image" Target="../media/image10.png"/><Relationship Id="rId4" Type="http://schemas.openxmlformats.org/officeDocument/2006/relationships/image" Target="../media/image30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6" name="Retângulo 5116"/>
          <p:cNvSpPr/>
          <p:nvPr/>
        </p:nvSpPr>
        <p:spPr>
          <a:xfrm>
            <a:off x="317" y="0"/>
            <a:ext cx="7543800" cy="10691495"/>
          </a:xfrm>
          <a:prstGeom prst="rect">
            <a:avLst/>
          </a:prstGeom>
          <a:solidFill>
            <a:srgbClr val="0D4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76" name="Retângulo 76"/>
          <p:cNvSpPr/>
          <p:nvPr/>
        </p:nvSpPr>
        <p:spPr>
          <a:xfrm>
            <a:off x="1112202" y="2544127"/>
            <a:ext cx="5148580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3800" b="1" dirty="0">
                <a:solidFill>
                  <a:srgbClr val="FFFFFF"/>
                </a:solidFill>
                <a:effectLst/>
                <a:latin typeface="Univers" panose="020B0603020202030204"/>
                <a:ea typeface="Calibri" panose="020F0502020204030204"/>
              </a:rPr>
              <a:t>LINHA DE PRODUTO 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905" name="Retângulo 4905"/>
          <p:cNvSpPr/>
          <p:nvPr/>
        </p:nvSpPr>
        <p:spPr>
          <a:xfrm>
            <a:off x="1367472" y="1265237"/>
            <a:ext cx="2073275" cy="1339215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4906" name="Retângulo 4906"/>
          <p:cNvSpPr/>
          <p:nvPr/>
        </p:nvSpPr>
        <p:spPr>
          <a:xfrm>
            <a:off x="3385502" y="1539557"/>
            <a:ext cx="2947670" cy="72199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pt-BR" sz="3200" dirty="0">
                <a:solidFill>
                  <a:srgbClr val="FFFFFF"/>
                </a:solidFill>
                <a:effectLst/>
                <a:latin typeface="Univers" panose="020B0603020202030204"/>
                <a:ea typeface="Calibri" panose="020F0502020204030204"/>
              </a:rPr>
              <a:t>Sob medida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907" name="Retângulo 4907"/>
          <p:cNvSpPr/>
          <p:nvPr/>
        </p:nvSpPr>
        <p:spPr>
          <a:xfrm>
            <a:off x="3306127" y="1427797"/>
            <a:ext cx="2505710" cy="967105"/>
          </a:xfrm>
          <a:prstGeom prst="rect">
            <a:avLst/>
          </a:prstGeom>
          <a:noFill/>
          <a:ln w="28575">
            <a:solidFill>
              <a:schemeClr val="bg1"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69279" name="Retângulo 269279"/>
          <p:cNvSpPr/>
          <p:nvPr/>
        </p:nvSpPr>
        <p:spPr>
          <a:xfrm>
            <a:off x="5100637" y="10147300"/>
            <a:ext cx="2286000" cy="2520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200" b="1" dirty="0">
                <a:solidFill>
                  <a:srgbClr val="FFFFFF"/>
                </a:solidFill>
                <a:effectLst/>
                <a:latin typeface="Univers" panose="020B0603020202030204"/>
                <a:ea typeface="Calibri" panose="020F0502020204030204"/>
              </a:rPr>
              <a:t>Ult. Atualização 26/12/2024</a:t>
            </a:r>
            <a:r>
              <a:rPr lang="pt-BR" sz="12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20320" y="29845"/>
            <a:ext cx="2193677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135256" y="0"/>
            <a:ext cx="1799562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MARANELLO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41" name="Retângulo 141"/>
          <p:cNvSpPr/>
          <p:nvPr/>
        </p:nvSpPr>
        <p:spPr>
          <a:xfrm>
            <a:off x="0" y="0"/>
            <a:ext cx="7570470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04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092" name="Retângulo 5092"/>
          <p:cNvSpPr/>
          <p:nvPr/>
        </p:nvSpPr>
        <p:spPr>
          <a:xfrm>
            <a:off x="765175" y="7049770"/>
            <a:ext cx="6003925" cy="2277110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8" name="Retângulo 28"/>
          <p:cNvSpPr/>
          <p:nvPr/>
        </p:nvSpPr>
        <p:spPr>
          <a:xfrm>
            <a:off x="708025" y="2140585"/>
            <a:ext cx="6092190" cy="3369945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D463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091" name="Retângulo 5091"/>
          <p:cNvSpPr/>
          <p:nvPr/>
        </p:nvSpPr>
        <p:spPr>
          <a:xfrm>
            <a:off x="2574925" y="6688455"/>
            <a:ext cx="2328545" cy="29464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38" name="Retângulo 38"/>
          <p:cNvSpPr/>
          <p:nvPr/>
        </p:nvSpPr>
        <p:spPr>
          <a:xfrm>
            <a:off x="511175" y="492760"/>
            <a:ext cx="6508750" cy="955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A Maranello é feita com o próprio MDF trazendo um aspecto natural a porta, sendo uma excelente opção para um ambiente com o design minimalista.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1" name="Retângulo 61"/>
          <p:cNvSpPr/>
          <p:nvPr/>
        </p:nvSpPr>
        <p:spPr>
          <a:xfrm>
            <a:off x="656590" y="1489710"/>
            <a:ext cx="6219825" cy="509905"/>
          </a:xfrm>
          <a:prstGeom prst="rect">
            <a:avLst/>
          </a:prstGeom>
          <a:solidFill>
            <a:srgbClr val="0D443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2" name="Retângulo 62"/>
          <p:cNvSpPr/>
          <p:nvPr/>
        </p:nvSpPr>
        <p:spPr>
          <a:xfrm>
            <a:off x="2873375" y="1550035"/>
            <a:ext cx="1910080" cy="3759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dirty="0">
                <a:solidFill>
                  <a:srgbClr val="FFFFFF"/>
                </a:solidFill>
                <a:effectLst/>
                <a:latin typeface="Univers" panose="020B0603020202030204"/>
                <a:ea typeface="Calibri" panose="020F0502020204030204"/>
              </a:rPr>
              <a:t>INFERIORES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4" name="Retângulo 64"/>
          <p:cNvSpPr/>
          <p:nvPr/>
        </p:nvSpPr>
        <p:spPr>
          <a:xfrm>
            <a:off x="521970" y="5623892"/>
            <a:ext cx="6508750" cy="1190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Agora a travessa MARANELLO foi desenvolvida para as LINHA + ela tem a espessura de 18mm e também conta com todas as cores da linha ARAUCO+ DURA+ e GUARARAPES+</a:t>
            </a:r>
            <a:b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</a:b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69933" name="Retângulo 269933"/>
          <p:cNvSpPr/>
          <p:nvPr/>
        </p:nvSpPr>
        <p:spPr>
          <a:xfrm>
            <a:off x="135255" y="9669780"/>
            <a:ext cx="7424420" cy="5289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b="1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Obs: Travessa MARANELLO com a espessura de 25mm está fora de linha!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3" name="Retângulo 5103"/>
          <p:cNvSpPr/>
          <p:nvPr/>
        </p:nvSpPr>
        <p:spPr>
          <a:xfrm>
            <a:off x="-34925" y="3973830"/>
            <a:ext cx="7605395" cy="193548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" name="Shape 69"/>
          <p:cNvSpPr/>
          <p:nvPr/>
        </p:nvSpPr>
        <p:spPr>
          <a:xfrm rot="10800000" flipH="1" flipV="1">
            <a:off x="-13970" y="29845"/>
            <a:ext cx="2253587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135255" y="0"/>
            <a:ext cx="236728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MARANELLO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05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100" name="Retângulo 5100"/>
          <p:cNvSpPr/>
          <p:nvPr/>
        </p:nvSpPr>
        <p:spPr>
          <a:xfrm>
            <a:off x="220980" y="3736975"/>
            <a:ext cx="3448685" cy="2469515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102" name="Retângulo 5102"/>
          <p:cNvSpPr/>
          <p:nvPr/>
        </p:nvSpPr>
        <p:spPr>
          <a:xfrm>
            <a:off x="3827780" y="3766820"/>
            <a:ext cx="3448685" cy="246951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7" name="Retângulo 67"/>
          <p:cNvSpPr/>
          <p:nvPr/>
        </p:nvSpPr>
        <p:spPr>
          <a:xfrm>
            <a:off x="704850" y="2182495"/>
            <a:ext cx="6219825" cy="509905"/>
          </a:xfrm>
          <a:prstGeom prst="rect">
            <a:avLst/>
          </a:prstGeom>
          <a:solidFill>
            <a:srgbClr val="0D443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8" name="Retângulo 68"/>
          <p:cNvSpPr/>
          <p:nvPr/>
        </p:nvSpPr>
        <p:spPr>
          <a:xfrm>
            <a:off x="2828290" y="2230755"/>
            <a:ext cx="1964690" cy="4146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>
                <a:solidFill>
                  <a:srgbClr val="FFFFFF"/>
                </a:solidFill>
                <a:effectLst/>
                <a:latin typeface="Univers" panose="020B0603020202030204"/>
                <a:ea typeface="Calibri" panose="020F0502020204030204"/>
              </a:rPr>
              <a:t>SUPERIORES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69935" name="Retângulo 269935"/>
          <p:cNvSpPr/>
          <p:nvPr/>
        </p:nvSpPr>
        <p:spPr>
          <a:xfrm>
            <a:off x="447040" y="667385"/>
            <a:ext cx="6579235" cy="1327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A maranello encontra-se dentro da nossa linha premium com o acabamento da fita 100% em ABS nos topos e sem disponibilidade em MDP.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9" name="Retângulo 69"/>
          <p:cNvSpPr/>
          <p:nvPr/>
        </p:nvSpPr>
        <p:spPr>
          <a:xfrm>
            <a:off x="481965" y="7096125"/>
            <a:ext cx="6508750" cy="17094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b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Modelo 1:</a:t>
            </a: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Com o tamponamento podendo ser em 15mm, 18mm ou 25mm na parte inferior com a porta maranello passante.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 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b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Modelo 2:</a:t>
            </a: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A porta Maranello recobre uma vista em MDF 18mm.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 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69931" name="Retângulo 269931"/>
          <p:cNvSpPr/>
          <p:nvPr/>
        </p:nvSpPr>
        <p:spPr>
          <a:xfrm>
            <a:off x="548005" y="9062085"/>
            <a:ext cx="6508750" cy="5289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b="1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Obs: MARANELLO com a espessura de 25mm está fora de linha!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24765" y="29845"/>
            <a:ext cx="29457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141" name="Retângulo 141"/>
          <p:cNvSpPr/>
          <p:nvPr/>
        </p:nvSpPr>
        <p:spPr>
          <a:xfrm>
            <a:off x="-11430" y="0"/>
            <a:ext cx="7571105" cy="1143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-24766" y="-8255"/>
            <a:ext cx="2945765" cy="438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ARMÁRIOS PREMIUM</a:t>
            </a:r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06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570" name="Retângulo 5570"/>
          <p:cNvSpPr/>
          <p:nvPr/>
        </p:nvSpPr>
        <p:spPr>
          <a:xfrm>
            <a:off x="511492" y="1776730"/>
            <a:ext cx="6365875" cy="333121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1215" name="Retângulo 1215"/>
          <p:cNvSpPr/>
          <p:nvPr/>
        </p:nvSpPr>
        <p:spPr>
          <a:xfrm>
            <a:off x="539432" y="627380"/>
            <a:ext cx="650875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Linha premium moderniza o projeto e destaca o seu ambiente.</a:t>
            </a:r>
            <a:b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</a:b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O design do módulo ajuda a criar um ambiente inovador com detalhes mais chamativos, levando sofisticação aos espaços.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577" name="Retângulo 5577"/>
          <p:cNvSpPr/>
          <p:nvPr/>
        </p:nvSpPr>
        <p:spPr>
          <a:xfrm>
            <a:off x="1970087" y="6268085"/>
            <a:ext cx="3448685" cy="246951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83" name="Retângulo 83"/>
          <p:cNvSpPr/>
          <p:nvPr/>
        </p:nvSpPr>
        <p:spPr>
          <a:xfrm>
            <a:off x="597852" y="5392420"/>
            <a:ext cx="6219825" cy="509905"/>
          </a:xfrm>
          <a:prstGeom prst="rect">
            <a:avLst/>
          </a:prstGeom>
          <a:solidFill>
            <a:srgbClr val="0D443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4868" name="Retângulo 4868"/>
          <p:cNvSpPr/>
          <p:nvPr/>
        </p:nvSpPr>
        <p:spPr>
          <a:xfrm>
            <a:off x="2752407" y="5380990"/>
            <a:ext cx="1986280" cy="532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>
                <a:solidFill>
                  <a:srgbClr val="FFFFFF"/>
                </a:solidFill>
                <a:effectLst/>
                <a:latin typeface="Univers" panose="020B0603020202030204"/>
                <a:ea typeface="Calibri" panose="020F0502020204030204"/>
              </a:rPr>
              <a:t>INFERIORES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89" name="Retângulo 89"/>
          <p:cNvSpPr/>
          <p:nvPr/>
        </p:nvSpPr>
        <p:spPr>
          <a:xfrm>
            <a:off x="511175" y="8905875"/>
            <a:ext cx="6508750" cy="1167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Encontra-se dentro da nossa linha premium. Esse módulo tem um perfil passante de lateral a lateral, a porta recobre o início do perfil no módulo.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2200910" cy="40640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135255" y="0"/>
            <a:ext cx="236728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LAQUEADOS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07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113" name="Retângulo 5113"/>
          <p:cNvSpPr/>
          <p:nvPr/>
        </p:nvSpPr>
        <p:spPr>
          <a:xfrm>
            <a:off x="-15240" y="6869430"/>
            <a:ext cx="7585710" cy="158305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108" name="Retângulo 5108"/>
          <p:cNvSpPr/>
          <p:nvPr/>
        </p:nvSpPr>
        <p:spPr>
          <a:xfrm>
            <a:off x="-14605" y="2391410"/>
            <a:ext cx="7585710" cy="22675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109" name="Retângulo 5109"/>
          <p:cNvSpPr/>
          <p:nvPr/>
        </p:nvSpPr>
        <p:spPr>
          <a:xfrm>
            <a:off x="448945" y="1679892"/>
            <a:ext cx="6661150" cy="366141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sp>
        <p:nvSpPr>
          <p:cNvPr id="5111" name="Retângulo 5111"/>
          <p:cNvSpPr/>
          <p:nvPr/>
        </p:nvSpPr>
        <p:spPr>
          <a:xfrm>
            <a:off x="1087120" y="6164897"/>
            <a:ext cx="2101215" cy="290639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112" name="Retângulo 5112"/>
          <p:cNvSpPr/>
          <p:nvPr/>
        </p:nvSpPr>
        <p:spPr>
          <a:xfrm>
            <a:off x="4354195" y="6147752"/>
            <a:ext cx="2101215" cy="2906395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117" name="Retângulo 117"/>
          <p:cNvSpPr/>
          <p:nvPr/>
        </p:nvSpPr>
        <p:spPr>
          <a:xfrm>
            <a:off x="452120" y="5427345"/>
            <a:ext cx="6826250" cy="6457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Modelos de portas / frentes disponíveis na coleção Leo sob medida: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23" name="Retângulo 123"/>
          <p:cNvSpPr/>
          <p:nvPr/>
        </p:nvSpPr>
        <p:spPr>
          <a:xfrm>
            <a:off x="448945" y="474345"/>
            <a:ext cx="6826250" cy="1118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A pintura micro texturizada é uma boa opção para aqueles que querem exclusividade em detalhes e cores, dando um aspecto mais sofisticado ao ambiente. Com um prazo de entrega de 45 dias.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11" name="Retângulo 111"/>
          <p:cNvSpPr/>
          <p:nvPr/>
        </p:nvSpPr>
        <p:spPr>
          <a:xfrm>
            <a:off x="706754" y="9163435"/>
            <a:ext cx="2861945" cy="397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VIENA 1F / 2F / ESPECIAL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12" name="Retângulo 112"/>
          <p:cNvSpPr/>
          <p:nvPr/>
        </p:nvSpPr>
        <p:spPr>
          <a:xfrm>
            <a:off x="3931285" y="9172257"/>
            <a:ext cx="3089910" cy="37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PAINTING 1F / 2F / ESPECIAL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869" name="Retângulo 4869"/>
          <p:cNvSpPr/>
          <p:nvPr/>
        </p:nvSpPr>
        <p:spPr>
          <a:xfrm>
            <a:off x="834914" y="9641590"/>
            <a:ext cx="5874606" cy="6457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Painéis laqueados são disponíveis nas espessuras: 15mm, 18mm e 25mm sendo painel 1F / 2F e </a:t>
            </a:r>
            <a:r>
              <a:rPr lang="pt-BR" sz="1600" dirty="0" err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painting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especial.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263842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20403" y="-12700"/>
            <a:ext cx="259080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GALLARDO PALHA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08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989" name="Retângulo 5989"/>
          <p:cNvSpPr/>
          <p:nvPr/>
        </p:nvSpPr>
        <p:spPr>
          <a:xfrm>
            <a:off x="313372" y="735110"/>
            <a:ext cx="6932930" cy="12960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Gallardo palha é um produto versátil pode ser usado na sala, copa ou cozinha. É perfeito para dar aquele toque natural ao ambiente, ótimo para quem gosta de uma decoração cheia de tendência e do aconchego que esse material aliado a madeiras traz!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 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88" name="Retângulo 88"/>
          <p:cNvSpPr/>
          <p:nvPr/>
        </p:nvSpPr>
        <p:spPr>
          <a:xfrm>
            <a:off x="366712" y="2827020"/>
            <a:ext cx="6699250" cy="3093720"/>
          </a:xfrm>
          <a:prstGeom prst="rect">
            <a:avLst/>
          </a:prstGeom>
          <a:solidFill>
            <a:srgbClr val="0D4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87" name="Retângulo 87"/>
          <p:cNvSpPr/>
          <p:nvPr/>
        </p:nvSpPr>
        <p:spPr>
          <a:xfrm>
            <a:off x="1086167" y="2087880"/>
            <a:ext cx="5260340" cy="4572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266700" dist="50800" dir="8100000" sx="101000" sy="101000" algn="tl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968" name="Retângulo 5968"/>
          <p:cNvSpPr/>
          <p:nvPr/>
        </p:nvSpPr>
        <p:spPr>
          <a:xfrm>
            <a:off x="4458335" y="7054215"/>
            <a:ext cx="2743200" cy="236601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395" y="7458075"/>
            <a:ext cx="3686810" cy="1504950"/>
          </a:xfrm>
          <a:prstGeom prst="rect">
            <a:avLst/>
          </a:prstGeom>
        </p:spPr>
      </p:pic>
      <p:sp>
        <p:nvSpPr>
          <p:cNvPr id="3" name="Retângulo 269931">
            <a:extLst>
              <a:ext uri="{FF2B5EF4-FFF2-40B4-BE49-F238E27FC236}">
                <a16:creationId xmlns:a16="http://schemas.microsoft.com/office/drawing/2014/main" id="{8005839E-D493-D3C3-8E49-60C02C927EED}"/>
              </a:ext>
            </a:extLst>
          </p:cNvPr>
          <p:cNvSpPr/>
          <p:nvPr/>
        </p:nvSpPr>
        <p:spPr>
          <a:xfrm>
            <a:off x="423068" y="9577388"/>
            <a:ext cx="6698297" cy="5289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b="1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Obs: O padrão BRANCO TX não está disponível para esse modelo de porta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263842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90805" y="-22225"/>
            <a:ext cx="2821940" cy="438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LINHAS ROMETAL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09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13017" y="10298430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6" name="Retângulo: Cantos Arredondados 13"/>
          <p:cNvSpPr/>
          <p:nvPr/>
        </p:nvSpPr>
        <p:spPr>
          <a:xfrm>
            <a:off x="-14605" y="982345"/>
            <a:ext cx="7574280" cy="2771775"/>
          </a:xfrm>
          <a:prstGeom prst="roundRect">
            <a:avLst>
              <a:gd name="adj" fmla="val 9849"/>
            </a:avLst>
          </a:prstGeom>
          <a:solidFill>
            <a:srgbClr val="0D4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5" name="Retângulo 3"/>
          <p:cNvSpPr>
            <a:spLocks noChangeArrowheads="1"/>
          </p:cNvSpPr>
          <p:nvPr/>
        </p:nvSpPr>
        <p:spPr bwMode="auto">
          <a:xfrm>
            <a:off x="-14605" y="816927"/>
            <a:ext cx="3724275" cy="302895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solidFill>
              <a:srgbClr val="0D4633"/>
            </a:solidFill>
            <a:prstDash val="solid"/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pt-BR"/>
          </a:p>
        </p:txBody>
      </p:sp>
      <p:sp>
        <p:nvSpPr>
          <p:cNvPr id="95" name="Retângulo 95"/>
          <p:cNvSpPr/>
          <p:nvPr/>
        </p:nvSpPr>
        <p:spPr>
          <a:xfrm>
            <a:off x="3715385" y="1007427"/>
            <a:ext cx="3790950" cy="2105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b="1" spc="25">
                <a:solidFill>
                  <a:srgbClr val="FFFFFF"/>
                </a:solidFill>
                <a:effectLst/>
                <a:latin typeface="Univers" panose="020B0603020202030204"/>
                <a:ea typeface="Calibri" panose="020F0502020204030204"/>
              </a:rPr>
              <a:t>O puxador da linha Touch foi desenvolvido com foco em design, conforto e funcionalidade. A possibilidade de aplicação de fita de borda na parte frontal do perfil faz dele uma excelente opção para o seu projeto!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01" name="Retângulo 101"/>
          <p:cNvSpPr/>
          <p:nvPr/>
        </p:nvSpPr>
        <p:spPr>
          <a:xfrm>
            <a:off x="4824730" y="3033297"/>
            <a:ext cx="1562100" cy="14478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640" name="Retângulo 5640"/>
          <p:cNvSpPr/>
          <p:nvPr/>
        </p:nvSpPr>
        <p:spPr>
          <a:xfrm>
            <a:off x="4020185" y="268922"/>
            <a:ext cx="3168015" cy="509905"/>
          </a:xfrm>
          <a:prstGeom prst="rect">
            <a:avLst/>
          </a:prstGeom>
          <a:solidFill>
            <a:srgbClr val="0D443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641" name="Retângulo 5641"/>
          <p:cNvSpPr/>
          <p:nvPr/>
        </p:nvSpPr>
        <p:spPr>
          <a:xfrm>
            <a:off x="4359275" y="323532"/>
            <a:ext cx="2710815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>
                <a:solidFill>
                  <a:srgbClr val="FFFFFF"/>
                </a:solidFill>
                <a:effectLst/>
                <a:latin typeface="Univers" panose="020B0603020202030204"/>
                <a:ea typeface="Calibri" panose="020F0502020204030204"/>
              </a:rPr>
              <a:t>PUXADOR RM-257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7" name="Retângulo: Cantos Arredondados 22"/>
          <p:cNvSpPr/>
          <p:nvPr/>
        </p:nvSpPr>
        <p:spPr>
          <a:xfrm>
            <a:off x="233045" y="4884737"/>
            <a:ext cx="7086600" cy="45085"/>
          </a:xfrm>
          <a:prstGeom prst="roundRect">
            <a:avLst>
              <a:gd name="adj" fmla="val 50000"/>
            </a:avLst>
          </a:prstGeom>
          <a:solidFill>
            <a:srgbClr val="0D4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102" name="Retângulo 102"/>
          <p:cNvSpPr/>
          <p:nvPr/>
        </p:nvSpPr>
        <p:spPr>
          <a:xfrm>
            <a:off x="47625" y="4533582"/>
            <a:ext cx="7464425" cy="32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b="1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  <a:cs typeface="Calibri" panose="020F0502020204030204"/>
              </a:rPr>
              <a:t>Perfil RM-257 disponível para linha de dormitórios, portas de MDF e vidros.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636" name="Retângulo 5636"/>
          <p:cNvSpPr/>
          <p:nvPr/>
        </p:nvSpPr>
        <p:spPr>
          <a:xfrm>
            <a:off x="214630" y="5038407"/>
            <a:ext cx="3168015" cy="509905"/>
          </a:xfrm>
          <a:prstGeom prst="rect">
            <a:avLst/>
          </a:prstGeom>
          <a:solidFill>
            <a:srgbClr val="0D443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637" name="Retângulo 5637"/>
          <p:cNvSpPr/>
          <p:nvPr/>
        </p:nvSpPr>
        <p:spPr>
          <a:xfrm>
            <a:off x="477520" y="5087302"/>
            <a:ext cx="2710815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>
                <a:solidFill>
                  <a:srgbClr val="FFFFFF"/>
                </a:solidFill>
                <a:effectLst/>
                <a:latin typeface="Univers" panose="020B0603020202030204"/>
                <a:ea typeface="Calibri" panose="020F0502020204030204"/>
              </a:rPr>
              <a:t>CABIDEIROS VESTO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635" name="Retângulo 5635"/>
          <p:cNvSpPr/>
          <p:nvPr/>
        </p:nvSpPr>
        <p:spPr>
          <a:xfrm>
            <a:off x="4445" y="5640387"/>
            <a:ext cx="3721100" cy="2385060"/>
          </a:xfrm>
          <a:prstGeom prst="rect">
            <a:avLst/>
          </a:prstGeom>
          <a:solidFill>
            <a:srgbClr val="0D4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104" name="Retângulo 3"/>
          <p:cNvSpPr/>
          <p:nvPr/>
        </p:nvSpPr>
        <p:spPr>
          <a:xfrm>
            <a:off x="3718560" y="5472112"/>
            <a:ext cx="3836670" cy="272415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solidFill>
              <a:srgbClr val="0D4633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103" name="Retângulo 103"/>
          <p:cNvSpPr/>
          <p:nvPr/>
        </p:nvSpPr>
        <p:spPr>
          <a:xfrm>
            <a:off x="5715" y="5952172"/>
            <a:ext cx="3600450" cy="2012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b="1">
                <a:solidFill>
                  <a:srgbClr val="FFFFFF"/>
                </a:solidFill>
                <a:effectLst/>
                <a:latin typeface="Univers" panose="020B0603020202030204"/>
                <a:ea typeface="Calibri" panose="020F0502020204030204"/>
                <a:cs typeface="Calibri" panose="020F0502020204030204"/>
              </a:rPr>
              <a:t>Versatilidade e personalização, um cabideiro versátil que possibilita diferentes formas de personalização! Escolha o lado do cabideiro, tendo a opção de aplicar fita de borda na parte frontal ou não.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09" name="Retângulo 109"/>
          <p:cNvSpPr/>
          <p:nvPr/>
        </p:nvSpPr>
        <p:spPr>
          <a:xfrm>
            <a:off x="462280" y="8110537"/>
            <a:ext cx="2876550" cy="1533525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9" name="Retângulo 29"/>
          <p:cNvSpPr/>
          <p:nvPr/>
        </p:nvSpPr>
        <p:spPr>
          <a:xfrm>
            <a:off x="260985" y="9864407"/>
            <a:ext cx="7029450" cy="377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b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  <a:cs typeface="Calibri" panose="020F0502020204030204"/>
              </a:rPr>
              <a:t>Disponíveis nas cores: Titânio, Novo Bronze, Alumínio e Preto.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: Cantos Arredondados 327"/>
          <p:cNvSpPr/>
          <p:nvPr/>
        </p:nvSpPr>
        <p:spPr>
          <a:xfrm>
            <a:off x="-15240" y="3395345"/>
            <a:ext cx="7585710" cy="7313930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3" name="Retângulo: Cantos Arredondados 243"/>
          <p:cNvSpPr/>
          <p:nvPr/>
        </p:nvSpPr>
        <p:spPr>
          <a:xfrm>
            <a:off x="-9525" y="76200"/>
            <a:ext cx="7573645" cy="3319145"/>
          </a:xfrm>
          <a:prstGeom prst="roundRect">
            <a:avLst>
              <a:gd name="adj" fmla="val 0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-57388"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" name="Shape 69"/>
          <p:cNvSpPr/>
          <p:nvPr/>
        </p:nvSpPr>
        <p:spPr>
          <a:xfrm rot="10800000" flipH="1" flipV="1">
            <a:off x="-13970" y="29845"/>
            <a:ext cx="263842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135255" y="0"/>
            <a:ext cx="236728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PUXADORES ZEN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10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238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325" name="Retângulo 5104"/>
          <p:cNvSpPr/>
          <p:nvPr/>
        </p:nvSpPr>
        <p:spPr>
          <a:xfrm flipV="1">
            <a:off x="-14605" y="3168650"/>
            <a:ext cx="7569200" cy="76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7" name="Retângulo: Cantos Arredondados 244"/>
          <p:cNvSpPr/>
          <p:nvPr/>
        </p:nvSpPr>
        <p:spPr>
          <a:xfrm>
            <a:off x="-9525" y="3373120"/>
            <a:ext cx="2093595" cy="5345430"/>
          </a:xfrm>
          <a:prstGeom prst="roundRect">
            <a:avLst>
              <a:gd name="adj" fmla="val 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935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8" name="Retângulo 329"/>
          <p:cNvSpPr/>
          <p:nvPr/>
        </p:nvSpPr>
        <p:spPr>
          <a:xfrm>
            <a:off x="2414270" y="3503930"/>
            <a:ext cx="1237615" cy="114173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1552" t="-7878" r="-12314" b="-6840"/>
            </a:stretch>
          </a:blip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sp>
        <p:nvSpPr>
          <p:cNvPr id="9" name="Retângulo 245"/>
          <p:cNvSpPr/>
          <p:nvPr/>
        </p:nvSpPr>
        <p:spPr>
          <a:xfrm>
            <a:off x="3882390" y="3427095"/>
            <a:ext cx="1724025" cy="1292860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333" name="Retângulo 333"/>
          <p:cNvSpPr/>
          <p:nvPr/>
        </p:nvSpPr>
        <p:spPr>
          <a:xfrm>
            <a:off x="2314575" y="4954905"/>
            <a:ext cx="1444625" cy="1409700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r="-15374"/>
            </a:stretch>
          </a:blip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46" name="Retângulo 246"/>
          <p:cNvSpPr/>
          <p:nvPr/>
        </p:nvSpPr>
        <p:spPr>
          <a:xfrm>
            <a:off x="3802380" y="4925060"/>
            <a:ext cx="1666875" cy="1437640"/>
          </a:xfrm>
          <a:prstGeom prst="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332" name="Retângulo 332"/>
          <p:cNvSpPr/>
          <p:nvPr/>
        </p:nvSpPr>
        <p:spPr>
          <a:xfrm>
            <a:off x="5748655" y="5292090"/>
            <a:ext cx="1278890" cy="857250"/>
          </a:xfrm>
          <a:prstGeom prst="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3024" t="-26316" r="-26124" b="-23158"/>
            </a:stretch>
          </a:blip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10" name="Retângulo 328"/>
          <p:cNvSpPr/>
          <p:nvPr/>
        </p:nvSpPr>
        <p:spPr>
          <a:xfrm>
            <a:off x="5836920" y="3417570"/>
            <a:ext cx="1570990" cy="1283970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351" name="Retângulo 351"/>
          <p:cNvSpPr/>
          <p:nvPr/>
        </p:nvSpPr>
        <p:spPr>
          <a:xfrm>
            <a:off x="2354580" y="6921500"/>
            <a:ext cx="1120775" cy="1260475"/>
          </a:xfrm>
          <a:prstGeom prst="rect">
            <a:avLst/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900" t="-11836" r="-23789"/>
            </a:stretch>
          </a:blip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418" name="Retângulo 6418"/>
          <p:cNvSpPr/>
          <p:nvPr/>
        </p:nvSpPr>
        <p:spPr>
          <a:xfrm>
            <a:off x="4078605" y="6817360"/>
            <a:ext cx="1104900" cy="1355090"/>
          </a:xfrm>
          <a:prstGeom prst="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419" name="Retângulo 6419"/>
          <p:cNvSpPr/>
          <p:nvPr/>
        </p:nvSpPr>
        <p:spPr>
          <a:xfrm>
            <a:off x="5564505" y="7089140"/>
            <a:ext cx="1555750" cy="918210"/>
          </a:xfrm>
          <a:prstGeom prst="rect">
            <a:avLst/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423" name="Retângulo 6423"/>
          <p:cNvSpPr/>
          <p:nvPr/>
        </p:nvSpPr>
        <p:spPr>
          <a:xfrm>
            <a:off x="2225040" y="8638540"/>
            <a:ext cx="1323340" cy="1368425"/>
          </a:xfrm>
          <a:prstGeom prst="rect">
            <a:avLst/>
          </a:prstGeom>
          <a:blipFill dpi="0"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424" name="Retângulo 6424"/>
          <p:cNvSpPr/>
          <p:nvPr/>
        </p:nvSpPr>
        <p:spPr>
          <a:xfrm>
            <a:off x="3821430" y="8637905"/>
            <a:ext cx="1501140" cy="1355090"/>
          </a:xfrm>
          <a:prstGeom prst="rect">
            <a:avLst/>
          </a:prstGeom>
          <a:blipFill dpi="0"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425" name="Retângulo 6425"/>
          <p:cNvSpPr/>
          <p:nvPr/>
        </p:nvSpPr>
        <p:spPr>
          <a:xfrm>
            <a:off x="5576570" y="8519160"/>
            <a:ext cx="1666875" cy="1409700"/>
          </a:xfrm>
          <a:prstGeom prst="rect">
            <a:avLst/>
          </a:prstGeom>
          <a:blipFill dpi="0"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426" name="Retângulo 6426"/>
          <p:cNvSpPr/>
          <p:nvPr/>
        </p:nvSpPr>
        <p:spPr>
          <a:xfrm>
            <a:off x="146685" y="8799830"/>
            <a:ext cx="1814830" cy="1026795"/>
          </a:xfrm>
          <a:prstGeom prst="rect">
            <a:avLst/>
          </a:prstGeom>
          <a:blipFill dpi="0"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14" name="Retângulo 330"/>
          <p:cNvSpPr/>
          <p:nvPr/>
        </p:nvSpPr>
        <p:spPr>
          <a:xfrm>
            <a:off x="3763327" y="4439602"/>
            <a:ext cx="2345055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300">
                <a:solidFill>
                  <a:srgbClr val="FFFFFF"/>
                </a:solidFill>
                <a:effectLst/>
                <a:latin typeface="Univers" panose="020B0603020202030204"/>
                <a:ea typeface="Calibri" panose="020F0502020204030204"/>
              </a:rPr>
              <a:t>GOLD ELEMENTO ZEN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5" name="Retângulo 350"/>
          <p:cNvSpPr/>
          <p:nvPr/>
        </p:nvSpPr>
        <p:spPr>
          <a:xfrm>
            <a:off x="2414587" y="6207442"/>
            <a:ext cx="1068705" cy="313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300">
                <a:solidFill>
                  <a:srgbClr val="FFFFFF"/>
                </a:solidFill>
                <a:effectLst/>
                <a:latin typeface="Univers" panose="020B0603020202030204"/>
                <a:ea typeface="Calibri" panose="020F0502020204030204"/>
              </a:rPr>
              <a:t>ROSE KEN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6" name="Retângulo 334"/>
          <p:cNvSpPr/>
          <p:nvPr/>
        </p:nvSpPr>
        <p:spPr>
          <a:xfrm>
            <a:off x="3629977" y="6467157"/>
            <a:ext cx="2345055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300">
                <a:solidFill>
                  <a:srgbClr val="FFFFFF"/>
                </a:solidFill>
                <a:effectLst/>
                <a:latin typeface="Univers" panose="020B0603020202030204"/>
                <a:ea typeface="Calibri" panose="020F0502020204030204"/>
              </a:rPr>
              <a:t>GOLD BEETLE GRANADO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7" name="Retângulo 31"/>
          <p:cNvSpPr/>
          <p:nvPr/>
        </p:nvSpPr>
        <p:spPr>
          <a:xfrm>
            <a:off x="5835015" y="6104890"/>
            <a:ext cx="1214120" cy="3295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300">
                <a:solidFill>
                  <a:srgbClr val="FFFFFF"/>
                </a:solidFill>
                <a:effectLst/>
                <a:latin typeface="Univers" panose="020B0603020202030204"/>
                <a:ea typeface="Calibri" panose="020F0502020204030204"/>
              </a:rPr>
              <a:t>ROSE SHELL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8" name="Retângulo 4451"/>
          <p:cNvSpPr/>
          <p:nvPr/>
        </p:nvSpPr>
        <p:spPr>
          <a:xfrm>
            <a:off x="2203767" y="8148002"/>
            <a:ext cx="1344930" cy="2952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300">
                <a:solidFill>
                  <a:srgbClr val="FFFFFF"/>
                </a:solidFill>
                <a:effectLst/>
                <a:latin typeface="Univers" panose="020B0603020202030204"/>
                <a:ea typeface="Calibri" panose="020F0502020204030204"/>
              </a:rPr>
              <a:t>ACQUA DI ZEN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9" name="Retângulo 5645"/>
          <p:cNvSpPr/>
          <p:nvPr/>
        </p:nvSpPr>
        <p:spPr>
          <a:xfrm>
            <a:off x="2373947" y="4703762"/>
            <a:ext cx="1501140" cy="377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300">
                <a:solidFill>
                  <a:srgbClr val="FFFFFF"/>
                </a:solidFill>
                <a:effectLst/>
                <a:latin typeface="Univers" panose="020B0603020202030204"/>
                <a:ea typeface="Calibri" panose="020F0502020204030204"/>
              </a:rPr>
              <a:t>GOLD CRETA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0" name="Retângulo 6413"/>
          <p:cNvSpPr/>
          <p:nvPr/>
        </p:nvSpPr>
        <p:spPr>
          <a:xfrm>
            <a:off x="4221797" y="8252777"/>
            <a:ext cx="962025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300">
                <a:solidFill>
                  <a:schemeClr val="bg1"/>
                </a:solidFill>
                <a:effectLst/>
                <a:latin typeface="Univers" panose="020B0603020202030204"/>
                <a:ea typeface="Calibri" panose="020F0502020204030204"/>
              </a:rPr>
              <a:t>ANTIQUE</a:t>
            </a:r>
          </a:p>
        </p:txBody>
      </p:sp>
      <p:sp>
        <p:nvSpPr>
          <p:cNvPr id="21" name="Retângulo 6420"/>
          <p:cNvSpPr/>
          <p:nvPr/>
        </p:nvSpPr>
        <p:spPr>
          <a:xfrm>
            <a:off x="5517832" y="8043227"/>
            <a:ext cx="1602740" cy="354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300">
                <a:solidFill>
                  <a:schemeClr val="bg1"/>
                </a:solidFill>
                <a:effectLst/>
                <a:latin typeface="Univers" panose="020B0603020202030204"/>
                <a:ea typeface="Calibri" panose="020F0502020204030204"/>
              </a:rPr>
              <a:t>ARCHIVE PONTO</a:t>
            </a:r>
          </a:p>
        </p:txBody>
      </p:sp>
      <p:sp>
        <p:nvSpPr>
          <p:cNvPr id="22" name="Retângulo 6421"/>
          <p:cNvSpPr/>
          <p:nvPr/>
        </p:nvSpPr>
        <p:spPr>
          <a:xfrm>
            <a:off x="12065" y="9830435"/>
            <a:ext cx="2072005" cy="32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300">
                <a:solidFill>
                  <a:schemeClr val="bg1"/>
                </a:solidFill>
                <a:effectLst/>
                <a:latin typeface="Univers" panose="020B0603020202030204"/>
                <a:ea typeface="Calibri" panose="020F0502020204030204"/>
              </a:rPr>
              <a:t>CITIZEN 45 GRAUS G</a:t>
            </a:r>
          </a:p>
        </p:txBody>
      </p:sp>
      <p:sp>
        <p:nvSpPr>
          <p:cNvPr id="23" name="Retângulo 6422"/>
          <p:cNvSpPr/>
          <p:nvPr/>
        </p:nvSpPr>
        <p:spPr>
          <a:xfrm>
            <a:off x="2304097" y="9924732"/>
            <a:ext cx="128016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300">
                <a:solidFill>
                  <a:schemeClr val="bg1"/>
                </a:solidFill>
                <a:effectLst/>
                <a:latin typeface="Univers" panose="020B0603020202030204"/>
                <a:ea typeface="Calibri" panose="020F0502020204030204"/>
              </a:rPr>
              <a:t>CORDOALHA</a:t>
            </a:r>
          </a:p>
        </p:txBody>
      </p:sp>
      <p:sp>
        <p:nvSpPr>
          <p:cNvPr id="24" name="Retângulo 6427"/>
          <p:cNvSpPr/>
          <p:nvPr/>
        </p:nvSpPr>
        <p:spPr>
          <a:xfrm>
            <a:off x="4147502" y="9927907"/>
            <a:ext cx="948055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300">
                <a:solidFill>
                  <a:schemeClr val="bg1"/>
                </a:solidFill>
                <a:effectLst/>
                <a:latin typeface="Univers" panose="020B0603020202030204"/>
                <a:ea typeface="Calibri" panose="020F0502020204030204"/>
              </a:rPr>
              <a:t>DHARM</a:t>
            </a:r>
            <a:r>
              <a:rPr lang="pt-BR" sz="13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A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5" name="Retângulo 6436"/>
          <p:cNvSpPr/>
          <p:nvPr/>
        </p:nvSpPr>
        <p:spPr>
          <a:xfrm>
            <a:off x="5737542" y="9658032"/>
            <a:ext cx="62484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300">
                <a:solidFill>
                  <a:schemeClr val="bg1"/>
                </a:solidFill>
                <a:effectLst/>
                <a:latin typeface="Univers" panose="020B0603020202030204"/>
                <a:ea typeface="Calibri" panose="020F0502020204030204"/>
              </a:rPr>
              <a:t>FLEX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2" name="Retângulo: Cantos Arredondados 243"/>
          <p:cNvSpPr/>
          <p:nvPr/>
        </p:nvSpPr>
        <p:spPr>
          <a:xfrm>
            <a:off x="12700" y="56515"/>
            <a:ext cx="7584440" cy="3390265"/>
          </a:xfrm>
          <a:prstGeom prst="roundRect">
            <a:avLst>
              <a:gd name="adj" fmla="val 0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4" name="Retângulo: Cantos Arredondados 327"/>
          <p:cNvSpPr/>
          <p:nvPr/>
        </p:nvSpPr>
        <p:spPr>
          <a:xfrm>
            <a:off x="-15240" y="3395345"/>
            <a:ext cx="7585710" cy="7313930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" name="Shape 69"/>
          <p:cNvSpPr/>
          <p:nvPr/>
        </p:nvSpPr>
        <p:spPr>
          <a:xfrm rot="10800000" flipH="1" flipV="1">
            <a:off x="-13970" y="29845"/>
            <a:ext cx="263842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135255" y="0"/>
            <a:ext cx="236728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PUXADORES ZEN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88067" y="10389235"/>
            <a:ext cx="422275" cy="292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11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238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325" name="Retângulo 5104"/>
          <p:cNvSpPr/>
          <p:nvPr/>
        </p:nvSpPr>
        <p:spPr>
          <a:xfrm flipV="1">
            <a:off x="-14605" y="3168650"/>
            <a:ext cx="7569200" cy="76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405" name="Retângulo: Cantos Arredondados 244"/>
          <p:cNvSpPr/>
          <p:nvPr/>
        </p:nvSpPr>
        <p:spPr>
          <a:xfrm>
            <a:off x="8572" y="3402647"/>
            <a:ext cx="2218690" cy="5410200"/>
          </a:xfrm>
          <a:prstGeom prst="roundRect">
            <a:avLst>
              <a:gd name="adj" fmla="val 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3605" r="-11541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411" name="Retângulo 6411"/>
          <p:cNvSpPr/>
          <p:nvPr/>
        </p:nvSpPr>
        <p:spPr>
          <a:xfrm>
            <a:off x="2385695" y="7676197"/>
            <a:ext cx="1230630" cy="123063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8144" t="-7496" r="-8362" b="-7056"/>
            </a:stretch>
          </a:blip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414" name="Retângulo 6414"/>
          <p:cNvSpPr/>
          <p:nvPr/>
        </p:nvSpPr>
        <p:spPr>
          <a:xfrm>
            <a:off x="3831590" y="7618095"/>
            <a:ext cx="1825625" cy="1123315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sp>
        <p:nvSpPr>
          <p:cNvPr id="6415" name="Retângulo 6415"/>
          <p:cNvSpPr/>
          <p:nvPr/>
        </p:nvSpPr>
        <p:spPr>
          <a:xfrm>
            <a:off x="5688330" y="7787322"/>
            <a:ext cx="1812290" cy="869315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416" name="Retângulo 6416"/>
          <p:cNvSpPr/>
          <p:nvPr/>
        </p:nvSpPr>
        <p:spPr>
          <a:xfrm>
            <a:off x="253365" y="8834437"/>
            <a:ext cx="1666875" cy="1437640"/>
          </a:xfrm>
          <a:prstGeom prst="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417" name="Retângulo 6417"/>
          <p:cNvSpPr/>
          <p:nvPr/>
        </p:nvSpPr>
        <p:spPr>
          <a:xfrm>
            <a:off x="4567555" y="9093517"/>
            <a:ext cx="2191385" cy="1008380"/>
          </a:xfrm>
          <a:prstGeom prst="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1186" name="Retângulo 1186"/>
          <p:cNvSpPr/>
          <p:nvPr/>
        </p:nvSpPr>
        <p:spPr>
          <a:xfrm>
            <a:off x="5600065" y="3607117"/>
            <a:ext cx="1281430" cy="1704975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780" name="Retângulo 5780"/>
          <p:cNvSpPr/>
          <p:nvPr/>
        </p:nvSpPr>
        <p:spPr>
          <a:xfrm>
            <a:off x="2480945" y="3706177"/>
            <a:ext cx="2657475" cy="1374140"/>
          </a:xfrm>
          <a:prstGeom prst="rec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785" name="Retângulo 5785"/>
          <p:cNvSpPr/>
          <p:nvPr/>
        </p:nvSpPr>
        <p:spPr>
          <a:xfrm>
            <a:off x="2662555" y="5376862"/>
            <a:ext cx="1495425" cy="1557020"/>
          </a:xfrm>
          <a:prstGeom prst="rect">
            <a:avLst/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7822" b="-23196"/>
            </a:stretch>
          </a:blip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788" name="Retângulo 5788"/>
          <p:cNvSpPr/>
          <p:nvPr/>
        </p:nvSpPr>
        <p:spPr>
          <a:xfrm>
            <a:off x="5033645" y="5681027"/>
            <a:ext cx="2082800" cy="1447800"/>
          </a:xfrm>
          <a:prstGeom prst="rect">
            <a:avLst/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437" name="Retângulo 6437"/>
          <p:cNvSpPr/>
          <p:nvPr/>
        </p:nvSpPr>
        <p:spPr>
          <a:xfrm>
            <a:off x="3148012" y="4791075"/>
            <a:ext cx="1884045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300">
                <a:solidFill>
                  <a:schemeClr val="bg1"/>
                </a:solidFill>
                <a:effectLst/>
                <a:latin typeface="Univers" panose="020B0603020202030204"/>
                <a:ea typeface="Calibri" panose="020F0502020204030204"/>
              </a:rPr>
              <a:t>INDUSTRIAL DESIGN</a:t>
            </a:r>
          </a:p>
        </p:txBody>
      </p:sp>
      <p:sp>
        <p:nvSpPr>
          <p:cNvPr id="6438" name="Retângulo 6438"/>
          <p:cNvSpPr/>
          <p:nvPr/>
        </p:nvSpPr>
        <p:spPr>
          <a:xfrm>
            <a:off x="5601017" y="5261610"/>
            <a:ext cx="140335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300">
                <a:solidFill>
                  <a:schemeClr val="bg1"/>
                </a:solidFill>
                <a:effectLst/>
                <a:latin typeface="Univers" panose="020B0603020202030204"/>
                <a:ea typeface="Calibri" panose="020F0502020204030204"/>
              </a:rPr>
              <a:t>FUNE GARAGE</a:t>
            </a:r>
          </a:p>
        </p:txBody>
      </p:sp>
      <p:sp>
        <p:nvSpPr>
          <p:cNvPr id="6447" name="Retângulo 6447"/>
          <p:cNvSpPr/>
          <p:nvPr/>
        </p:nvSpPr>
        <p:spPr>
          <a:xfrm>
            <a:off x="2547937" y="6941820"/>
            <a:ext cx="174498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300">
                <a:solidFill>
                  <a:schemeClr val="bg1"/>
                </a:solidFill>
                <a:effectLst/>
                <a:latin typeface="Univers" panose="020B0603020202030204"/>
                <a:ea typeface="Calibri" panose="020F0502020204030204"/>
              </a:rPr>
              <a:t>MAGNUM 160 MM</a:t>
            </a:r>
          </a:p>
        </p:txBody>
      </p:sp>
      <p:sp>
        <p:nvSpPr>
          <p:cNvPr id="6448" name="Retângulo 6448"/>
          <p:cNvSpPr/>
          <p:nvPr/>
        </p:nvSpPr>
        <p:spPr>
          <a:xfrm>
            <a:off x="4879657" y="7114540"/>
            <a:ext cx="271907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300">
                <a:solidFill>
                  <a:schemeClr val="bg1"/>
                </a:solidFill>
                <a:effectLst/>
                <a:latin typeface="Univers" panose="020B0603020202030204"/>
                <a:ea typeface="Calibri" panose="020F0502020204030204"/>
              </a:rPr>
              <a:t>MANICO DI COLTELLO 160M</a:t>
            </a:r>
            <a:r>
              <a:rPr lang="pt-BR" sz="13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M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449" name="Retângulo 6449"/>
          <p:cNvSpPr/>
          <p:nvPr/>
        </p:nvSpPr>
        <p:spPr>
          <a:xfrm>
            <a:off x="2308542" y="9026525"/>
            <a:ext cx="140335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300">
                <a:solidFill>
                  <a:schemeClr val="bg1"/>
                </a:solidFill>
                <a:effectLst/>
                <a:latin typeface="Univers" panose="020B0603020202030204"/>
                <a:ea typeface="Calibri" panose="020F0502020204030204"/>
              </a:rPr>
              <a:t>MINI LOTUS</a:t>
            </a:r>
          </a:p>
        </p:txBody>
      </p:sp>
      <p:sp>
        <p:nvSpPr>
          <p:cNvPr id="6450" name="Retângulo 6450"/>
          <p:cNvSpPr/>
          <p:nvPr/>
        </p:nvSpPr>
        <p:spPr>
          <a:xfrm>
            <a:off x="4374197" y="8757920"/>
            <a:ext cx="906145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300">
                <a:solidFill>
                  <a:schemeClr val="bg1"/>
                </a:solidFill>
                <a:effectLst/>
                <a:latin typeface="Univers" panose="020B0603020202030204"/>
                <a:ea typeface="Calibri" panose="020F0502020204030204"/>
              </a:rPr>
              <a:t>RADIO P</a:t>
            </a:r>
          </a:p>
        </p:txBody>
      </p:sp>
      <p:sp>
        <p:nvSpPr>
          <p:cNvPr id="6451" name="Retângulo 6451"/>
          <p:cNvSpPr/>
          <p:nvPr/>
        </p:nvSpPr>
        <p:spPr>
          <a:xfrm>
            <a:off x="6198552" y="8586470"/>
            <a:ext cx="103759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300">
                <a:solidFill>
                  <a:schemeClr val="bg1"/>
                </a:solidFill>
                <a:effectLst/>
                <a:latin typeface="Univers" panose="020B0603020202030204"/>
                <a:ea typeface="Calibri" panose="020F0502020204030204"/>
              </a:rPr>
              <a:t>SORENTO</a:t>
            </a:r>
          </a:p>
        </p:txBody>
      </p:sp>
      <p:sp>
        <p:nvSpPr>
          <p:cNvPr id="6452" name="Retângulo 6452"/>
          <p:cNvSpPr/>
          <p:nvPr/>
        </p:nvSpPr>
        <p:spPr>
          <a:xfrm>
            <a:off x="1427480" y="9794240"/>
            <a:ext cx="2129790" cy="353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300">
                <a:solidFill>
                  <a:srgbClr val="FFFFFF"/>
                </a:solidFill>
                <a:effectLst/>
                <a:latin typeface="Univers" panose="020B0603020202030204"/>
                <a:ea typeface="Calibri" panose="020F0502020204030204"/>
              </a:rPr>
              <a:t>(USINAGEM UNCLUSA)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453" name="Retângulo 6453"/>
          <p:cNvSpPr/>
          <p:nvPr/>
        </p:nvSpPr>
        <p:spPr>
          <a:xfrm>
            <a:off x="4840287" y="9774555"/>
            <a:ext cx="11684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300">
                <a:solidFill>
                  <a:schemeClr val="bg1"/>
                </a:solidFill>
                <a:effectLst/>
                <a:latin typeface="Univers" panose="020B0603020202030204"/>
                <a:ea typeface="Calibri" panose="020F0502020204030204"/>
              </a:rPr>
              <a:t>VERSALHES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0" name="Retângulo: Cantos Arredondados 243"/>
          <p:cNvSpPr/>
          <p:nvPr/>
        </p:nvSpPr>
        <p:spPr>
          <a:xfrm>
            <a:off x="12700" y="-16510"/>
            <a:ext cx="7558405" cy="3411855"/>
          </a:xfrm>
          <a:prstGeom prst="roundRect">
            <a:avLst>
              <a:gd name="adj" fmla="val 0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4" name="Retângulo: Cantos Arredondados 327"/>
          <p:cNvSpPr/>
          <p:nvPr/>
        </p:nvSpPr>
        <p:spPr>
          <a:xfrm>
            <a:off x="-15240" y="3395345"/>
            <a:ext cx="7585710" cy="7313930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" name="Shape 69"/>
          <p:cNvSpPr/>
          <p:nvPr/>
        </p:nvSpPr>
        <p:spPr>
          <a:xfrm rot="10800000" flipH="1" flipV="1">
            <a:off x="-13970" y="29845"/>
            <a:ext cx="263842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135255" y="0"/>
            <a:ext cx="236728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PUXADORES ZEN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88067" y="10389235"/>
            <a:ext cx="422275" cy="292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12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238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325" name="Retângulo 5104"/>
          <p:cNvSpPr/>
          <p:nvPr/>
        </p:nvSpPr>
        <p:spPr>
          <a:xfrm flipV="1">
            <a:off x="-14605" y="3168650"/>
            <a:ext cx="7569200" cy="76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429" name="Retângulo: Cantos Arredondados 244"/>
          <p:cNvSpPr/>
          <p:nvPr/>
        </p:nvSpPr>
        <p:spPr>
          <a:xfrm>
            <a:off x="-9208" y="3383280"/>
            <a:ext cx="2683510" cy="5504815"/>
          </a:xfrm>
          <a:prstGeom prst="roundRect">
            <a:avLst>
              <a:gd name="adj" fmla="val 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406" name="Retângulo 6406"/>
          <p:cNvSpPr/>
          <p:nvPr/>
        </p:nvSpPr>
        <p:spPr>
          <a:xfrm>
            <a:off x="4822507" y="3614737"/>
            <a:ext cx="1056640" cy="193167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433" name="Retângulo 6433"/>
          <p:cNvSpPr/>
          <p:nvPr/>
        </p:nvSpPr>
        <p:spPr>
          <a:xfrm>
            <a:off x="4660582" y="7406957"/>
            <a:ext cx="2395855" cy="1102995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435" name="Retângulo 6435"/>
          <p:cNvSpPr/>
          <p:nvPr/>
        </p:nvSpPr>
        <p:spPr>
          <a:xfrm>
            <a:off x="2913062" y="3668077"/>
            <a:ext cx="1576070" cy="1970405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439" name="Retângulo 6439"/>
          <p:cNvSpPr/>
          <p:nvPr/>
        </p:nvSpPr>
        <p:spPr>
          <a:xfrm>
            <a:off x="3347402" y="5955982"/>
            <a:ext cx="2042160" cy="1097280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440" name="Retângulo 6440"/>
          <p:cNvSpPr/>
          <p:nvPr/>
        </p:nvSpPr>
        <p:spPr>
          <a:xfrm>
            <a:off x="5915342" y="4836477"/>
            <a:ext cx="1576070" cy="1970405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441" name="Retângulo 6441"/>
          <p:cNvSpPr/>
          <p:nvPr/>
        </p:nvSpPr>
        <p:spPr>
          <a:xfrm>
            <a:off x="2770187" y="7510462"/>
            <a:ext cx="1797050" cy="1260475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431" name="Retângulo 6431"/>
          <p:cNvSpPr/>
          <p:nvPr/>
        </p:nvSpPr>
        <p:spPr>
          <a:xfrm>
            <a:off x="742315" y="9948545"/>
            <a:ext cx="6113780" cy="365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300">
                <a:solidFill>
                  <a:srgbClr val="FFFFFF"/>
                </a:solidFill>
                <a:effectLst/>
                <a:latin typeface="Univers" panose="020B0603020202030204"/>
                <a:ea typeface="Calibri" panose="020F0502020204030204"/>
              </a:rPr>
              <a:t> DISPONIVEIS EM NOSSO PROMOB OS MODELOS DE PUXADORES ZEN.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432" name="Retângulo 6432"/>
          <p:cNvSpPr/>
          <p:nvPr/>
        </p:nvSpPr>
        <p:spPr>
          <a:xfrm>
            <a:off x="1120139" y="9236075"/>
            <a:ext cx="5267213" cy="7708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300" dirty="0">
                <a:solidFill>
                  <a:srgbClr val="FFFFFF"/>
                </a:solidFill>
                <a:effectLst/>
                <a:latin typeface="Univers" panose="020B0603020202030204"/>
                <a:ea typeface="Calibri" panose="020F0502020204030204"/>
              </a:rPr>
              <a:t> A ZEN DESENVOLVE PEÇAS QUE TRADUZEM OS DIVERSOS ESTILOS DE VIVER, TENDÊNCIAS E COMPORTAMENTOS. MÚLTIPLAS ESCOLHAS PARA UM MUNDO MULTIFACETADO.</a:t>
            </a:r>
            <a:br>
              <a:rPr lang="pt-BR" sz="1200" u="none" strike="noStrike" dirty="0">
                <a:solidFill>
                  <a:srgbClr val="0000FF"/>
                </a:solidFill>
                <a:effectLst/>
                <a:latin typeface="Univers" panose="020B0503020202020204" pitchFamily="34" charset="0"/>
                <a:ea typeface="Times New Roman" panose="02020603050405020304"/>
                <a:cs typeface="Times New Roman" panose="02020603050405020304"/>
                <a:hlinkClick r:id="rId10"/>
              </a:rPr>
            </a:b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454" name="Retângulo 6454"/>
          <p:cNvSpPr/>
          <p:nvPr/>
        </p:nvSpPr>
        <p:spPr>
          <a:xfrm>
            <a:off x="5238750" y="8252460"/>
            <a:ext cx="1637665" cy="3054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300">
                <a:solidFill>
                  <a:schemeClr val="bg1"/>
                </a:solidFill>
                <a:effectLst/>
                <a:latin typeface="Univers" panose="020B0603020202030204"/>
                <a:ea typeface="Calibri" panose="020F0502020204030204"/>
              </a:rPr>
              <a:t>ALLEN GRANADO</a:t>
            </a:r>
          </a:p>
        </p:txBody>
      </p:sp>
      <p:sp>
        <p:nvSpPr>
          <p:cNvPr id="6455" name="Retângulo 6455"/>
          <p:cNvSpPr/>
          <p:nvPr/>
        </p:nvSpPr>
        <p:spPr>
          <a:xfrm>
            <a:off x="2891790" y="5590540"/>
            <a:ext cx="1637665" cy="3054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300">
                <a:solidFill>
                  <a:schemeClr val="bg1"/>
                </a:solidFill>
                <a:effectLst/>
                <a:latin typeface="Univers" panose="020B0603020202030204"/>
                <a:ea typeface="Calibri" panose="020F0502020204030204"/>
              </a:rPr>
              <a:t>GARAGE PONTO</a:t>
            </a:r>
          </a:p>
        </p:txBody>
      </p:sp>
      <p:sp>
        <p:nvSpPr>
          <p:cNvPr id="6456" name="Retângulo 6456"/>
          <p:cNvSpPr/>
          <p:nvPr/>
        </p:nvSpPr>
        <p:spPr>
          <a:xfrm>
            <a:off x="4486910" y="5533390"/>
            <a:ext cx="1637665" cy="3054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300">
                <a:solidFill>
                  <a:schemeClr val="bg1"/>
                </a:solidFill>
                <a:effectLst/>
                <a:latin typeface="Univers" panose="020B0603020202030204"/>
                <a:ea typeface="Calibri" panose="020F0502020204030204"/>
              </a:rPr>
              <a:t>FUNE GALES</a:t>
            </a:r>
          </a:p>
        </p:txBody>
      </p:sp>
      <p:sp>
        <p:nvSpPr>
          <p:cNvPr id="6457" name="Retângulo 6457"/>
          <p:cNvSpPr/>
          <p:nvPr/>
        </p:nvSpPr>
        <p:spPr>
          <a:xfrm>
            <a:off x="3465830" y="6980555"/>
            <a:ext cx="1637665" cy="3054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300">
                <a:solidFill>
                  <a:schemeClr val="bg1"/>
                </a:solidFill>
                <a:effectLst/>
                <a:latin typeface="Univers" panose="020B0603020202030204"/>
                <a:ea typeface="Calibri" panose="020F0502020204030204"/>
              </a:rPr>
              <a:t>NORD</a:t>
            </a:r>
          </a:p>
        </p:txBody>
      </p:sp>
      <p:sp>
        <p:nvSpPr>
          <p:cNvPr id="6459" name="Retângulo 6459"/>
          <p:cNvSpPr/>
          <p:nvPr/>
        </p:nvSpPr>
        <p:spPr>
          <a:xfrm>
            <a:off x="2775585" y="8722995"/>
            <a:ext cx="1637665" cy="3054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300">
                <a:solidFill>
                  <a:schemeClr val="bg1"/>
                </a:solidFill>
                <a:effectLst/>
                <a:latin typeface="Univers" panose="020B0603020202030204"/>
                <a:ea typeface="Calibri" panose="020F0502020204030204"/>
              </a:rPr>
              <a:t>ORION</a:t>
            </a:r>
          </a:p>
        </p:txBody>
      </p:sp>
      <p:sp>
        <p:nvSpPr>
          <p:cNvPr id="6460" name="Retângulo 6460"/>
          <p:cNvSpPr/>
          <p:nvPr/>
        </p:nvSpPr>
        <p:spPr>
          <a:xfrm>
            <a:off x="5847715" y="6790690"/>
            <a:ext cx="1637665" cy="3054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300">
                <a:solidFill>
                  <a:schemeClr val="bg1"/>
                </a:solidFill>
                <a:effectLst/>
                <a:latin typeface="Univers" panose="020B0603020202030204"/>
                <a:ea typeface="Calibri" panose="020F0502020204030204"/>
              </a:rPr>
              <a:t>ORIENTE PONTO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13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56" name="Retângulo 256"/>
          <p:cNvSpPr/>
          <p:nvPr/>
        </p:nvSpPr>
        <p:spPr>
          <a:xfrm>
            <a:off x="759777" y="1266190"/>
            <a:ext cx="6040120" cy="2080260"/>
          </a:xfrm>
          <a:prstGeom prst="rect">
            <a:avLst/>
          </a:prstGeom>
          <a:solidFill>
            <a:srgbClr val="0D4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75" name="Retângulo 275"/>
          <p:cNvSpPr/>
          <p:nvPr/>
        </p:nvSpPr>
        <p:spPr>
          <a:xfrm>
            <a:off x="864552" y="4396105"/>
            <a:ext cx="5840095" cy="45085"/>
          </a:xfrm>
          <a:prstGeom prst="rect">
            <a:avLst/>
          </a:prstGeom>
          <a:solidFill>
            <a:srgbClr val="0D4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144" name="Retângulo 6144"/>
          <p:cNvSpPr/>
          <p:nvPr/>
        </p:nvSpPr>
        <p:spPr>
          <a:xfrm>
            <a:off x="864552" y="4507865"/>
            <a:ext cx="5840095" cy="45085"/>
          </a:xfrm>
          <a:prstGeom prst="rect">
            <a:avLst/>
          </a:prstGeom>
          <a:solidFill>
            <a:srgbClr val="0D4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145" name="Retângulo 6145"/>
          <p:cNvSpPr/>
          <p:nvPr/>
        </p:nvSpPr>
        <p:spPr>
          <a:xfrm>
            <a:off x="864552" y="4297045"/>
            <a:ext cx="5840095" cy="45085"/>
          </a:xfrm>
          <a:prstGeom prst="rect">
            <a:avLst/>
          </a:prstGeom>
          <a:solidFill>
            <a:srgbClr val="0D4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76" name="Retângulo 276"/>
          <p:cNvSpPr/>
          <p:nvPr/>
        </p:nvSpPr>
        <p:spPr>
          <a:xfrm>
            <a:off x="1321752" y="942975"/>
            <a:ext cx="4928235" cy="305943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" name="Retângulo 277"/>
          <p:cNvSpPr/>
          <p:nvPr/>
        </p:nvSpPr>
        <p:spPr>
          <a:xfrm>
            <a:off x="243522" y="5669915"/>
            <a:ext cx="1558290" cy="409448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3" name="Retângulo 161"/>
          <p:cNvSpPr/>
          <p:nvPr/>
        </p:nvSpPr>
        <p:spPr>
          <a:xfrm>
            <a:off x="2172652" y="5989984"/>
            <a:ext cx="5143500" cy="344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O PAILEO será enviado com 10 réguas de 25mm e um painel usinado de 15mm. Painel será enviado na medida de 450 largura x 2640 altura, sendo comercializado nas cores: 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ITAPUÃ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BRANCO DIAMANTE ESSENCIAL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FREIJO PURO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NOGUEIRA CAIENA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CARVALHO HANOVER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GUIANDUIA TRAMA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" name="Retângulo 162"/>
          <p:cNvSpPr/>
          <p:nvPr/>
        </p:nvSpPr>
        <p:spPr>
          <a:xfrm>
            <a:off x="875347" y="4782820"/>
            <a:ext cx="6400800" cy="6972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A nova linha PAILEO é uma tendência de mercado pela praticidade, acabamento de alta qualidade e beleza.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" name="Shape 69"/>
          <p:cNvSpPr/>
          <p:nvPr/>
        </p:nvSpPr>
        <p:spPr>
          <a:xfrm rot="10800000" flipH="1" flipV="1">
            <a:off x="-13970" y="29845"/>
            <a:ext cx="144970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7" name="Retângulo 5778"/>
          <p:cNvSpPr/>
          <p:nvPr/>
        </p:nvSpPr>
        <p:spPr>
          <a:xfrm>
            <a:off x="135255" y="0"/>
            <a:ext cx="130048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PAILEO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-39370"/>
            <a:ext cx="7560310" cy="10768965"/>
          </a:xfrm>
          <a:prstGeom prst="rect">
            <a:avLst/>
          </a:prstGeom>
        </p:spPr>
      </p:pic>
      <p:sp>
        <p:nvSpPr>
          <p:cNvPr id="121" name="Retângulo 121"/>
          <p:cNvSpPr/>
          <p:nvPr/>
        </p:nvSpPr>
        <p:spPr>
          <a:xfrm>
            <a:off x="5056187" y="188912"/>
            <a:ext cx="2465705" cy="1423035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120" name="Retângulo 120"/>
          <p:cNvSpPr/>
          <p:nvPr/>
        </p:nvSpPr>
        <p:spPr>
          <a:xfrm>
            <a:off x="56832" y="-953"/>
            <a:ext cx="5008880" cy="1577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100" dirty="0">
                <a:solidFill>
                  <a:srgbClr val="FFFFFF"/>
                </a:solidFill>
                <a:effectLst/>
                <a:latin typeface="Univers" panose="020B0603020202030204"/>
                <a:ea typeface="Calibri" panose="020F0502020204030204"/>
              </a:rPr>
              <a:t> Somos uma empresa nova, mas contamos com mais de 75 anos de experiência do grupo Leo Madeiras em nosso DNA. 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100" dirty="0">
                <a:solidFill>
                  <a:srgbClr val="FFFFFF"/>
                </a:solidFill>
                <a:effectLst/>
                <a:latin typeface="Univers" panose="020B0603020202030204"/>
                <a:ea typeface="Calibri" panose="020F0502020204030204"/>
              </a:rPr>
              <a:t> Fabricamos móveis sob medida, que são projetados, vendidos e montados através de uma rede de parceiros de alta confiança. Com 22.000 metros quadrados, estamos localizados estrategicamente em Campinas, um dos principais centros comerciais do país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25" name="Retângulo 125"/>
          <p:cNvSpPr/>
          <p:nvPr/>
        </p:nvSpPr>
        <p:spPr>
          <a:xfrm>
            <a:off x="150177" y="1669097"/>
            <a:ext cx="2576830" cy="1852295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122" name="Retângulo 122"/>
          <p:cNvSpPr/>
          <p:nvPr/>
        </p:nvSpPr>
        <p:spPr>
          <a:xfrm>
            <a:off x="2833370" y="1633220"/>
            <a:ext cx="4650105" cy="1849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100" dirty="0">
                <a:solidFill>
                  <a:srgbClr val="FFFFFF"/>
                </a:solidFill>
                <a:effectLst/>
                <a:latin typeface="Univers" panose="020B0603020202030204"/>
                <a:ea typeface="Calibri" panose="020F0502020204030204"/>
              </a:rPr>
              <a:t> Nossos equipamentos de última geração, processos automatizados e equipes especializadas, nos permitem garantir a entrega do seu móvel pronto para montagem, com o melhor prazo de entrega do mercado. 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100" dirty="0">
                <a:solidFill>
                  <a:srgbClr val="FFFFFF"/>
                </a:solidFill>
                <a:effectLst/>
                <a:latin typeface="Univers" panose="020B0603020202030204"/>
                <a:ea typeface="Calibri" panose="020F0502020204030204"/>
              </a:rPr>
              <a:t> E para inspirar seus projetos temos a disposição de nossos parceiros um moderno Show Room, com os últimos lançamentos em móveis sob medida e um software de projetos que permite desenvolver seus projetos sob medida apresentados em realidade 3D.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27" name="Retângulo 127"/>
          <p:cNvSpPr/>
          <p:nvPr/>
        </p:nvSpPr>
        <p:spPr>
          <a:xfrm>
            <a:off x="-5715" y="3441700"/>
            <a:ext cx="3763645" cy="729107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129" name="Retângulo 129"/>
          <p:cNvSpPr/>
          <p:nvPr/>
        </p:nvSpPr>
        <p:spPr>
          <a:xfrm>
            <a:off x="4114800" y="3453130"/>
            <a:ext cx="3075305" cy="2089785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130" name="Retângulo 130"/>
          <p:cNvSpPr/>
          <p:nvPr/>
        </p:nvSpPr>
        <p:spPr>
          <a:xfrm>
            <a:off x="3451860" y="8280400"/>
            <a:ext cx="2211070" cy="478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FF"/>
                </a:solidFill>
                <a:effectLst/>
                <a:latin typeface="Univers" panose="020B0603020202030204"/>
                <a:ea typeface="Calibri" panose="020F0502020204030204"/>
              </a:rPr>
              <a:t>SAIBA MAIS EM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31" name="Retângulo 131"/>
          <p:cNvSpPr/>
          <p:nvPr/>
        </p:nvSpPr>
        <p:spPr>
          <a:xfrm>
            <a:off x="4489450" y="8529320"/>
            <a:ext cx="3025775" cy="795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400" dirty="0">
                <a:solidFill>
                  <a:srgbClr val="FFFFFF"/>
                </a:solidFill>
                <a:effectLst/>
                <a:latin typeface="Univers" panose="020B0603020202030204"/>
                <a:ea typeface="Calibri" panose="020F0502020204030204"/>
              </a:rPr>
              <a:t>WWW.LEOSOBMEDIDA.COM.BR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32" name="Retângulo 132"/>
          <p:cNvSpPr/>
          <p:nvPr/>
        </p:nvSpPr>
        <p:spPr>
          <a:xfrm>
            <a:off x="3987800" y="9026525"/>
            <a:ext cx="2707005" cy="542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FF"/>
                </a:solidFill>
                <a:effectLst/>
                <a:latin typeface="Univers" panose="020B0603020202030204"/>
                <a:ea typeface="Calibri" panose="020F0502020204030204"/>
              </a:rPr>
              <a:t>E SURPREENDA-SE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34" name="Retângulo 134"/>
          <p:cNvSpPr/>
          <p:nvPr/>
        </p:nvSpPr>
        <p:spPr>
          <a:xfrm>
            <a:off x="3394075" y="7664132"/>
            <a:ext cx="3265170" cy="302768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263842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135255" y="0"/>
            <a:ext cx="236728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PAINEL MOVIE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14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845" name="Retângulo 5845"/>
          <p:cNvSpPr/>
          <p:nvPr/>
        </p:nvSpPr>
        <p:spPr>
          <a:xfrm>
            <a:off x="308610" y="499110"/>
            <a:ext cx="6978015" cy="1337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  <a:cs typeface="Arial" panose="020B0604020202020204"/>
              </a:rPr>
              <a:t> O painel Movie foi desenvolvido para revestir ambientes ocultando a TV e outros aparelhos eletrônicos a ela conectados, é </a:t>
            </a:r>
            <a:r>
              <a:rPr lang="pt-BR" sz="16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a escolha ideal para quem deseja uma sala de estar mais moderna, aconchegante e organizada!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924" name="Retângulo 5924"/>
          <p:cNvSpPr/>
          <p:nvPr/>
        </p:nvSpPr>
        <p:spPr>
          <a:xfrm>
            <a:off x="5031105" y="7216140"/>
            <a:ext cx="1974215" cy="181229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sp>
        <p:nvSpPr>
          <p:cNvPr id="5930" name="Retângulo 5930"/>
          <p:cNvSpPr/>
          <p:nvPr/>
        </p:nvSpPr>
        <p:spPr>
          <a:xfrm>
            <a:off x="716915" y="2573020"/>
            <a:ext cx="6107430" cy="2294890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931" name="Retângulo 5931"/>
          <p:cNvSpPr/>
          <p:nvPr/>
        </p:nvSpPr>
        <p:spPr>
          <a:xfrm>
            <a:off x="1136015" y="1768475"/>
            <a:ext cx="5158105" cy="375475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739" t="-10822" r="-12853" b="-15764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sp>
        <p:nvSpPr>
          <p:cNvPr id="6213" name="Retângulo 6213"/>
          <p:cNvSpPr/>
          <p:nvPr/>
        </p:nvSpPr>
        <p:spPr>
          <a:xfrm>
            <a:off x="3100070" y="7778115"/>
            <a:ext cx="1917700" cy="4076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  <a:cs typeface="Arial" panose="020B0604020202020204"/>
              </a:rPr>
              <a:t>Largura – 150mm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282" name="Retângulo 6282"/>
          <p:cNvSpPr/>
          <p:nvPr/>
        </p:nvSpPr>
        <p:spPr>
          <a:xfrm>
            <a:off x="330807" y="8938617"/>
            <a:ext cx="6978015" cy="1416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 b="1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Cavolini"/>
              </a:rPr>
              <a:t>                                           Observação: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Cavolini"/>
              </a:rPr>
              <a:t> </a:t>
            </a:r>
            <a:r>
              <a:rPr lang="pt-BR" sz="1600" dirty="0">
                <a:solidFill>
                  <a:srgbClr val="2E2E2E"/>
                </a:solidFill>
                <a:effectLst/>
                <a:latin typeface="Univers" panose="020B0603020202030204"/>
                <a:ea typeface="Times New Roman" panose="02020603050405020304"/>
                <a:cs typeface="Cavolini"/>
              </a:rPr>
              <a:t>TV deve ser deixada na f</a:t>
            </a:r>
            <a:r>
              <a:rPr lang="pt-BR" sz="1600" dirty="0">
                <a:solidFill>
                  <a:srgbClr val="2E2E2E"/>
                </a:solidFill>
                <a:effectLst/>
                <a:latin typeface="Univers" panose="020B0603020202030204"/>
                <a:ea typeface="Times New Roman" panose="02020603050405020304"/>
              </a:rPr>
              <a:t>á</a:t>
            </a:r>
            <a:r>
              <a:rPr lang="pt-BR" sz="1600" dirty="0">
                <a:solidFill>
                  <a:srgbClr val="2E2E2E"/>
                </a:solidFill>
                <a:effectLst/>
                <a:latin typeface="Univers" panose="020B0603020202030204"/>
                <a:ea typeface="Times New Roman" panose="02020603050405020304"/>
                <a:cs typeface="Cavolini"/>
              </a:rPr>
              <a:t>brica para adapta</a:t>
            </a:r>
            <a:r>
              <a:rPr lang="pt-BR" sz="1600" dirty="0">
                <a:solidFill>
                  <a:srgbClr val="2E2E2E"/>
                </a:solidFill>
                <a:effectLst/>
                <a:latin typeface="Univers" panose="020B0603020202030204"/>
                <a:ea typeface="Times New Roman" panose="02020603050405020304"/>
              </a:rPr>
              <a:t>ç</a:t>
            </a:r>
            <a:r>
              <a:rPr lang="pt-BR" sz="1600" dirty="0">
                <a:solidFill>
                  <a:srgbClr val="2E2E2E"/>
                </a:solidFill>
                <a:effectLst/>
                <a:latin typeface="Univers" panose="020B0603020202030204"/>
                <a:ea typeface="Times New Roman" panose="02020603050405020304"/>
                <a:cs typeface="Cavolini"/>
              </a:rPr>
              <a:t>ão no painel, juntamente a ela dever</a:t>
            </a:r>
            <a:r>
              <a:rPr lang="pt-BR" sz="1600" dirty="0">
                <a:solidFill>
                  <a:srgbClr val="2E2E2E"/>
                </a:solidFill>
                <a:effectLst/>
                <a:latin typeface="Univers" panose="020B0603020202030204"/>
                <a:ea typeface="Times New Roman" panose="02020603050405020304"/>
              </a:rPr>
              <a:t>á </a:t>
            </a:r>
            <a:r>
              <a:rPr lang="pt-BR" sz="1600" dirty="0">
                <a:solidFill>
                  <a:srgbClr val="2E2E2E"/>
                </a:solidFill>
                <a:effectLst/>
                <a:latin typeface="Univers" panose="020B0603020202030204"/>
                <a:ea typeface="Times New Roman" panose="02020603050405020304"/>
                <a:cs typeface="Cavolini"/>
              </a:rPr>
              <a:t>vir com cabos e controle, ao receber, o atendente dever</a:t>
            </a:r>
            <a:r>
              <a:rPr lang="pt-BR" sz="1600" dirty="0">
                <a:solidFill>
                  <a:srgbClr val="2E2E2E"/>
                </a:solidFill>
                <a:effectLst/>
                <a:latin typeface="Univers" panose="020B0603020202030204"/>
                <a:ea typeface="Times New Roman" panose="02020603050405020304"/>
              </a:rPr>
              <a:t>á </a:t>
            </a:r>
            <a:r>
              <a:rPr lang="pt-BR" sz="1600" dirty="0">
                <a:solidFill>
                  <a:srgbClr val="2E2E2E"/>
                </a:solidFill>
                <a:effectLst/>
                <a:latin typeface="Univers" panose="020B0603020202030204"/>
                <a:ea typeface="Times New Roman" panose="02020603050405020304"/>
                <a:cs typeface="Cavolini"/>
              </a:rPr>
              <a:t>analisar as condi</a:t>
            </a:r>
            <a:r>
              <a:rPr lang="pt-BR" sz="1600" dirty="0">
                <a:solidFill>
                  <a:srgbClr val="2E2E2E"/>
                </a:solidFill>
                <a:effectLst/>
                <a:latin typeface="Univers" panose="020B0603020202030204"/>
                <a:ea typeface="Times New Roman" panose="02020603050405020304"/>
              </a:rPr>
              <a:t>ç</a:t>
            </a:r>
            <a:r>
              <a:rPr lang="pt-BR" sz="1600" dirty="0">
                <a:solidFill>
                  <a:srgbClr val="2E2E2E"/>
                </a:solidFill>
                <a:effectLst/>
                <a:latin typeface="Univers" panose="020B0603020202030204"/>
                <a:ea typeface="Times New Roman" panose="02020603050405020304"/>
                <a:cs typeface="Cavolini"/>
              </a:rPr>
              <a:t>ões da TV como tamb</a:t>
            </a:r>
            <a:r>
              <a:rPr lang="pt-BR" sz="1600" dirty="0">
                <a:solidFill>
                  <a:srgbClr val="2E2E2E"/>
                </a:solidFill>
                <a:effectLst/>
                <a:latin typeface="Univers" panose="020B0603020202030204"/>
                <a:ea typeface="Times New Roman" panose="02020603050405020304"/>
              </a:rPr>
              <a:t>é</a:t>
            </a:r>
            <a:r>
              <a:rPr lang="pt-BR" sz="1600" dirty="0">
                <a:solidFill>
                  <a:srgbClr val="2E2E2E"/>
                </a:solidFill>
                <a:effectLst/>
                <a:latin typeface="Univers" panose="020B0603020202030204"/>
                <a:ea typeface="Times New Roman" panose="02020603050405020304"/>
                <a:cs typeface="Cavolini"/>
              </a:rPr>
              <a:t>m </a:t>
            </a:r>
            <a:r>
              <a:rPr lang="pt-BR" sz="1600" dirty="0">
                <a:solidFill>
                  <a:srgbClr val="2E2E2E"/>
                </a:solidFill>
                <a:effectLst/>
                <a:latin typeface="Univers" panose="020B0603020202030204"/>
                <a:ea typeface="Calibri" panose="020F0502020204030204"/>
                <a:cs typeface="Cavolini"/>
              </a:rPr>
              <a:t>os acess</a:t>
            </a:r>
            <a:r>
              <a:rPr lang="pt-BR" sz="1600" dirty="0">
                <a:solidFill>
                  <a:srgbClr val="2E2E2E"/>
                </a:solidFill>
                <a:effectLst/>
                <a:latin typeface="Univers" panose="020B0603020202030204"/>
                <a:ea typeface="Calibri" panose="020F0502020204030204"/>
              </a:rPr>
              <a:t>ó</a:t>
            </a:r>
            <a:r>
              <a:rPr lang="pt-BR" sz="1600" dirty="0">
                <a:solidFill>
                  <a:srgbClr val="2E2E2E"/>
                </a:solidFill>
                <a:effectLst/>
                <a:latin typeface="Univers" panose="020B0603020202030204"/>
                <a:ea typeface="Calibri" panose="020F0502020204030204"/>
                <a:cs typeface="Cavolini"/>
              </a:rPr>
              <a:t>rios e equipamentos que a acompanham. 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 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284" name="Retângulo 6284"/>
          <p:cNvSpPr/>
          <p:nvPr/>
        </p:nvSpPr>
        <p:spPr>
          <a:xfrm>
            <a:off x="3094355" y="8183245"/>
            <a:ext cx="1868805" cy="4076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  <a:cs typeface="Arial" panose="020B0604020202020204"/>
              </a:rPr>
              <a:t>Altura – 170mm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285" name="Retângulo 6285"/>
          <p:cNvSpPr/>
          <p:nvPr/>
        </p:nvSpPr>
        <p:spPr>
          <a:xfrm>
            <a:off x="55245" y="7977505"/>
            <a:ext cx="3340100" cy="615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  <a:cs typeface="Arial" panose="020B0604020202020204"/>
              </a:rPr>
              <a:t>Vão útil do painel para a TV =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290" name="Retângulo 6290"/>
          <p:cNvSpPr/>
          <p:nvPr/>
        </p:nvSpPr>
        <p:spPr>
          <a:xfrm>
            <a:off x="2245995" y="5701391"/>
            <a:ext cx="3147640" cy="328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  <a:cs typeface="Arial" panose="020B0604020202020204"/>
              </a:rPr>
              <a:t>Painel </a:t>
            </a:r>
            <a:r>
              <a:rPr lang="pt-BR" sz="1600" dirty="0" err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  <a:cs typeface="Arial" panose="020B0604020202020204"/>
              </a:rPr>
              <a:t>movie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  <a:cs typeface="Arial" panose="020B0604020202020204"/>
              </a:rPr>
              <a:t> espelho mágico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295" y="6175375"/>
            <a:ext cx="5886450" cy="92392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365442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36195" y="-8255"/>
            <a:ext cx="360426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PORTA DE CORRER MOVIE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15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271" name="Retângulo 6271"/>
          <p:cNvSpPr/>
          <p:nvPr/>
        </p:nvSpPr>
        <p:spPr>
          <a:xfrm>
            <a:off x="3339782" y="1558607"/>
            <a:ext cx="3671570" cy="3771265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4416" name="Retângulo 4416"/>
          <p:cNvSpPr/>
          <p:nvPr/>
        </p:nvSpPr>
        <p:spPr>
          <a:xfrm>
            <a:off x="3495357" y="1714182"/>
            <a:ext cx="3345180" cy="347091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5256" r="-4" b="-48576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sp>
        <p:nvSpPr>
          <p:cNvPr id="6272" name="Retângulo 6272"/>
          <p:cNvSpPr/>
          <p:nvPr/>
        </p:nvSpPr>
        <p:spPr>
          <a:xfrm>
            <a:off x="262572" y="376872"/>
            <a:ext cx="6978015" cy="12915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2B2B2B"/>
                </a:solidFill>
                <a:effectLst/>
                <a:latin typeface="Univers" panose="020B0603020202030204"/>
                <a:ea typeface="Calibri" panose="020F0502020204030204"/>
                <a:cs typeface="Arial" panose="020B0604020202020204"/>
              </a:rPr>
              <a:t>A principal vantagem da TV na porta do armário é o aproveitamento do espaço e o conforto visual que ela traz sem nenhum fio aparente, deixando o ambiente muito mais otimizado e elegante.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274" name="Retângulo 6274"/>
          <p:cNvSpPr/>
          <p:nvPr/>
        </p:nvSpPr>
        <p:spPr>
          <a:xfrm>
            <a:off x="139700" y="5405037"/>
            <a:ext cx="7100887" cy="131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spcAft>
                <a:spcPts val="0"/>
              </a:spcAft>
            </a:pPr>
            <a:r>
              <a:rPr lang="pt-BR" sz="1600" b="1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</a:rPr>
              <a:t>Medidas:</a:t>
            </a:r>
            <a:endParaRPr lang="pt-BR" sz="1200" dirty="0">
              <a:solidFill>
                <a:srgbClr val="000000"/>
              </a:solidFill>
              <a:effectLst/>
              <a:latin typeface="Arial" panose="020B0604020202020204"/>
              <a:ea typeface="Times New Roman" panose="02020603050405020304"/>
            </a:endParaRPr>
          </a:p>
          <a:p>
            <a:pPr>
              <a:spcAft>
                <a:spcPts val="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</a:rPr>
              <a:t>• 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Cavolini"/>
              </a:rPr>
              <a:t>Distância do trilho até prateleiras e divisória interna deve-se respeitar no m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Calibri" panose="020F0502020204030204"/>
              </a:rPr>
              <a:t>í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Cavolini"/>
              </a:rPr>
              <a:t>nimo 150mm.</a:t>
            </a:r>
            <a:endParaRPr lang="pt-BR" sz="1200" dirty="0">
              <a:solidFill>
                <a:srgbClr val="000000"/>
              </a:solidFill>
              <a:effectLst/>
              <a:latin typeface="Arial" panose="020B0604020202020204"/>
              <a:ea typeface="Times New Roman" panose="02020603050405020304"/>
            </a:endParaRPr>
          </a:p>
          <a:p>
            <a:pPr>
              <a:spcAft>
                <a:spcPts val="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</a:rPr>
              <a:t>• 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Cavolini"/>
              </a:rPr>
              <a:t>Tamanho da TV deve ser no m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Calibri" panose="020F0502020204030204"/>
              </a:rPr>
              <a:t>í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Cavolini"/>
              </a:rPr>
              <a:t>nimo 150mm menor que o tamanho da porta, não considerando os puxadores.</a:t>
            </a:r>
            <a:endParaRPr lang="pt-BR" sz="1200" dirty="0">
              <a:solidFill>
                <a:srgbClr val="000000"/>
              </a:solidFill>
              <a:effectLst/>
              <a:latin typeface="Arial" panose="020B0604020202020204"/>
              <a:ea typeface="Times New Roman" panose="02020603050405020304"/>
            </a:endParaRPr>
          </a:p>
        </p:txBody>
      </p:sp>
      <p:sp>
        <p:nvSpPr>
          <p:cNvPr id="6277" name="Retângulo 6277"/>
          <p:cNvSpPr/>
          <p:nvPr/>
        </p:nvSpPr>
        <p:spPr>
          <a:xfrm>
            <a:off x="182562" y="1667827"/>
            <a:ext cx="2882265" cy="36175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  <a:cs typeface="Arial" panose="020B0604020202020204"/>
              </a:rPr>
              <a:t> </a:t>
            </a:r>
            <a:r>
              <a:rPr lang="pt-BR" sz="1600" b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  <a:cs typeface="Arial" panose="020B0604020202020204"/>
              </a:rPr>
              <a:t>Características para porta de correr com TV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• </a:t>
            </a: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  <a:cs typeface="Cavolini"/>
              </a:rPr>
              <a:t>Sempre ser</a:t>
            </a: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á</a:t>
            </a: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  <a:cs typeface="Cavolini"/>
              </a:rPr>
              <a:t> a porta de tr</a:t>
            </a: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á</a:t>
            </a: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  <a:cs typeface="Cavolini"/>
              </a:rPr>
              <a:t>s, sendo assim se houver puxadores terão que transpassar um pelo outro.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  <a:cs typeface="Cavolini"/>
              </a:rPr>
              <a:t> 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• </a:t>
            </a: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  <a:cs typeface="Cavolini"/>
              </a:rPr>
              <a:t>Espelho magico, a TV desligada desaparece, refletindo a imagem semelhante a espelho Fumê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279" name="Retângulo 6279"/>
          <p:cNvSpPr/>
          <p:nvPr/>
        </p:nvSpPr>
        <p:spPr>
          <a:xfrm>
            <a:off x="101282" y="8792722"/>
            <a:ext cx="7357110" cy="13893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pt-BR" sz="1600" b="1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Cavolini"/>
              </a:rPr>
              <a:t>Observação: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Cavolini"/>
              </a:rPr>
              <a:t> </a:t>
            </a:r>
            <a:r>
              <a:rPr lang="pt-BR" sz="1600" dirty="0">
                <a:solidFill>
                  <a:srgbClr val="2E2E2E"/>
                </a:solidFill>
                <a:effectLst/>
                <a:latin typeface="Univers" panose="020B0603020202030204"/>
                <a:ea typeface="Times New Roman" panose="02020603050405020304"/>
                <a:cs typeface="Cavolini"/>
              </a:rPr>
              <a:t>TV deve ser deixada na f</a:t>
            </a:r>
            <a:r>
              <a:rPr lang="pt-BR" sz="1600" dirty="0">
                <a:solidFill>
                  <a:srgbClr val="2E2E2E"/>
                </a:solidFill>
                <a:effectLst/>
                <a:latin typeface="Univers" panose="020B0603020202030204"/>
                <a:ea typeface="Times New Roman" panose="02020603050405020304"/>
              </a:rPr>
              <a:t>á</a:t>
            </a:r>
            <a:r>
              <a:rPr lang="pt-BR" sz="1600" dirty="0">
                <a:solidFill>
                  <a:srgbClr val="2E2E2E"/>
                </a:solidFill>
                <a:effectLst/>
                <a:latin typeface="Univers" panose="020B0603020202030204"/>
                <a:ea typeface="Times New Roman" panose="02020603050405020304"/>
                <a:cs typeface="Cavolini"/>
              </a:rPr>
              <a:t>brica para adapta</a:t>
            </a:r>
            <a:r>
              <a:rPr lang="pt-BR" sz="1600" dirty="0">
                <a:solidFill>
                  <a:srgbClr val="2E2E2E"/>
                </a:solidFill>
                <a:effectLst/>
                <a:latin typeface="Univers" panose="020B0603020202030204"/>
                <a:ea typeface="Times New Roman" panose="02020603050405020304"/>
              </a:rPr>
              <a:t>ç</a:t>
            </a:r>
            <a:r>
              <a:rPr lang="pt-BR" sz="1600" dirty="0">
                <a:solidFill>
                  <a:srgbClr val="2E2E2E"/>
                </a:solidFill>
                <a:effectLst/>
                <a:latin typeface="Univers" panose="020B0603020202030204"/>
                <a:ea typeface="Times New Roman" panose="02020603050405020304"/>
                <a:cs typeface="Cavolini"/>
              </a:rPr>
              <a:t>ão na porta, juntamente a ela dever</a:t>
            </a:r>
            <a:r>
              <a:rPr lang="pt-BR" sz="1600" dirty="0">
                <a:solidFill>
                  <a:srgbClr val="2E2E2E"/>
                </a:solidFill>
                <a:effectLst/>
                <a:latin typeface="Univers" panose="020B0603020202030204"/>
                <a:ea typeface="Times New Roman" panose="02020603050405020304"/>
              </a:rPr>
              <a:t>á </a:t>
            </a:r>
            <a:r>
              <a:rPr lang="pt-BR" sz="1600" dirty="0">
                <a:solidFill>
                  <a:srgbClr val="2E2E2E"/>
                </a:solidFill>
                <a:effectLst/>
                <a:latin typeface="Univers" panose="020B0603020202030204"/>
                <a:ea typeface="Times New Roman" panose="02020603050405020304"/>
                <a:cs typeface="Cavolini"/>
              </a:rPr>
              <a:t>vir com cabos e controle, ao receber, o atendente dever</a:t>
            </a:r>
            <a:r>
              <a:rPr lang="pt-BR" sz="1600" dirty="0">
                <a:solidFill>
                  <a:srgbClr val="2E2E2E"/>
                </a:solidFill>
                <a:effectLst/>
                <a:latin typeface="Univers" panose="020B0603020202030204"/>
                <a:ea typeface="Times New Roman" panose="02020603050405020304"/>
              </a:rPr>
              <a:t>á </a:t>
            </a:r>
            <a:r>
              <a:rPr lang="pt-BR" sz="1600" dirty="0">
                <a:solidFill>
                  <a:srgbClr val="2E2E2E"/>
                </a:solidFill>
                <a:effectLst/>
                <a:latin typeface="Univers" panose="020B0603020202030204"/>
                <a:ea typeface="Times New Roman" panose="02020603050405020304"/>
                <a:cs typeface="Cavolini"/>
              </a:rPr>
              <a:t>analisar as condi</a:t>
            </a:r>
            <a:r>
              <a:rPr lang="pt-BR" sz="1600" dirty="0">
                <a:solidFill>
                  <a:srgbClr val="2E2E2E"/>
                </a:solidFill>
                <a:effectLst/>
                <a:latin typeface="Univers" panose="020B0603020202030204"/>
                <a:ea typeface="Times New Roman" panose="02020603050405020304"/>
              </a:rPr>
              <a:t>ç</a:t>
            </a:r>
            <a:r>
              <a:rPr lang="pt-BR" sz="1600" dirty="0">
                <a:solidFill>
                  <a:srgbClr val="2E2E2E"/>
                </a:solidFill>
                <a:effectLst/>
                <a:latin typeface="Univers" panose="020B0603020202030204"/>
                <a:ea typeface="Times New Roman" panose="02020603050405020304"/>
                <a:cs typeface="Cavolini"/>
              </a:rPr>
              <a:t>ões da TV como tamb</a:t>
            </a:r>
            <a:r>
              <a:rPr lang="pt-BR" sz="1600" dirty="0">
                <a:solidFill>
                  <a:srgbClr val="2E2E2E"/>
                </a:solidFill>
                <a:effectLst/>
                <a:latin typeface="Univers" panose="020B0603020202030204"/>
                <a:ea typeface="Times New Roman" panose="02020603050405020304"/>
              </a:rPr>
              <a:t>é</a:t>
            </a:r>
            <a:r>
              <a:rPr lang="pt-BR" sz="1600" dirty="0">
                <a:solidFill>
                  <a:srgbClr val="2E2E2E"/>
                </a:solidFill>
                <a:effectLst/>
                <a:latin typeface="Univers" panose="020B0603020202030204"/>
                <a:ea typeface="Times New Roman" panose="02020603050405020304"/>
                <a:cs typeface="Cavolini"/>
              </a:rPr>
              <a:t>m </a:t>
            </a:r>
            <a:r>
              <a:rPr lang="pt-BR" sz="1600" dirty="0">
                <a:solidFill>
                  <a:srgbClr val="2E2E2E"/>
                </a:solidFill>
                <a:effectLst/>
                <a:latin typeface="Univers" panose="020B0603020202030204"/>
                <a:ea typeface="Calibri" panose="020F0502020204030204"/>
                <a:cs typeface="Cavolini"/>
              </a:rPr>
              <a:t>os acess</a:t>
            </a:r>
            <a:r>
              <a:rPr lang="pt-BR" sz="1600" dirty="0">
                <a:solidFill>
                  <a:srgbClr val="2E2E2E"/>
                </a:solidFill>
                <a:effectLst/>
                <a:latin typeface="Univers" panose="020B0603020202030204"/>
                <a:ea typeface="Calibri" panose="020F0502020204030204"/>
              </a:rPr>
              <a:t>ó</a:t>
            </a:r>
            <a:r>
              <a:rPr lang="pt-BR" sz="1600" dirty="0">
                <a:solidFill>
                  <a:srgbClr val="2E2E2E"/>
                </a:solidFill>
                <a:effectLst/>
                <a:latin typeface="Univers" panose="020B0603020202030204"/>
                <a:ea typeface="Calibri" panose="020F0502020204030204"/>
                <a:cs typeface="Cavolini"/>
              </a:rPr>
              <a:t>rios e equipamentos que a acompanham.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0" y="6837680"/>
            <a:ext cx="4016375" cy="187388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263842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51435" y="-13970"/>
            <a:ext cx="262636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LINHA SORRENTO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16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765" name="Retângulo: Cantos Arredondados 5765"/>
          <p:cNvSpPr/>
          <p:nvPr/>
        </p:nvSpPr>
        <p:spPr>
          <a:xfrm>
            <a:off x="489902" y="2169477"/>
            <a:ext cx="1750060" cy="3196590"/>
          </a:xfrm>
          <a:prstGeom prst="roundRect">
            <a:avLst>
              <a:gd name="adj" fmla="val 2423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99" name="Retângulo 99"/>
          <p:cNvSpPr/>
          <p:nvPr/>
        </p:nvSpPr>
        <p:spPr>
          <a:xfrm>
            <a:off x="227330" y="408305"/>
            <a:ext cx="7403465" cy="14655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A linha Sorrento apresenta o mais moderno design italiano, tornando-se uma excelente escolha para quem busca um visual refinado e minimalista.</a:t>
            </a:r>
            <a:b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</a:b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</a:t>
            </a:r>
            <a:r>
              <a:rPr lang="pt-PT" sz="1600">
                <a:solidFill>
                  <a:srgbClr val="202124"/>
                </a:solidFill>
                <a:effectLst/>
                <a:latin typeface="Univers" panose="020B0603020202030204"/>
                <a:ea typeface="Calibri" panose="020F0502020204030204"/>
              </a:rPr>
              <a:t>Também se conecta ao que designers e arquitetos veem como de maior valor e beleza nos dormitórios.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43" name="Retângulo: Cantos Arredondados 143"/>
          <p:cNvSpPr/>
          <p:nvPr/>
        </p:nvSpPr>
        <p:spPr>
          <a:xfrm>
            <a:off x="509587" y="6164262"/>
            <a:ext cx="1750060" cy="3196590"/>
          </a:xfrm>
          <a:prstGeom prst="roundRect">
            <a:avLst>
              <a:gd name="adj" fmla="val 2423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73" name="Retângulo 73"/>
          <p:cNvSpPr/>
          <p:nvPr/>
        </p:nvSpPr>
        <p:spPr>
          <a:xfrm>
            <a:off x="295592" y="9466897"/>
            <a:ext cx="7355840" cy="7550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  <a:cs typeface="Noto Sans"/>
              </a:rPr>
              <a:t>Estando disponíveis para armários de dormitórios em todas as cores da linha Leo Sob medida menos o padrão </a:t>
            </a:r>
            <a:r>
              <a:rPr lang="pt-BR" sz="1600" b="1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  <a:cs typeface="Noto Sans"/>
              </a:rPr>
              <a:t>BRANCO TX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  <a:cs typeface="Noto Sans"/>
              </a:rPr>
              <a:t>.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0" name="Retângulo 6013"/>
          <p:cNvSpPr/>
          <p:nvPr/>
        </p:nvSpPr>
        <p:spPr>
          <a:xfrm flipV="1">
            <a:off x="-11430" y="5727065"/>
            <a:ext cx="5067300" cy="76200"/>
          </a:xfrm>
          <a:prstGeom prst="rect">
            <a:avLst/>
          </a:prstGeom>
          <a:solidFill>
            <a:srgbClr val="0D4633"/>
          </a:solidFill>
          <a:ln w="12700" cmpd="dbl"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" name="Retângulo 6013"/>
          <p:cNvSpPr/>
          <p:nvPr/>
        </p:nvSpPr>
        <p:spPr>
          <a:xfrm flipV="1">
            <a:off x="2503170" y="1855470"/>
            <a:ext cx="5067300" cy="76200"/>
          </a:xfrm>
          <a:prstGeom prst="rect">
            <a:avLst/>
          </a:prstGeom>
          <a:solidFill>
            <a:srgbClr val="0D4633"/>
          </a:solidFill>
          <a:ln w="12700" cmpd="dbl"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42" name="Retângulo 142"/>
          <p:cNvSpPr/>
          <p:nvPr/>
        </p:nvSpPr>
        <p:spPr>
          <a:xfrm>
            <a:off x="4312285" y="2609215"/>
            <a:ext cx="1814830" cy="504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b="1">
                <a:solidFill>
                  <a:srgbClr val="0D4639"/>
                </a:solidFill>
                <a:effectLst/>
                <a:latin typeface="Univers" panose="020B0603020202030204"/>
                <a:ea typeface="Calibri" panose="020F0502020204030204"/>
              </a:rPr>
              <a:t>Sorrento 1100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634" name="Retângulo 5634"/>
          <p:cNvSpPr/>
          <p:nvPr/>
        </p:nvSpPr>
        <p:spPr>
          <a:xfrm>
            <a:off x="4176395" y="6480810"/>
            <a:ext cx="2087880" cy="504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b="1">
                <a:solidFill>
                  <a:srgbClr val="0D4639"/>
                </a:solidFill>
                <a:effectLst/>
                <a:latin typeface="Univers" panose="020B0603020202030204"/>
                <a:ea typeface="Calibri" panose="020F0502020204030204"/>
              </a:rPr>
              <a:t>Sorrento Linear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6610" y="3114040"/>
            <a:ext cx="3360420" cy="17195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6610" y="7007860"/>
            <a:ext cx="3361690" cy="173355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263842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135255" y="0"/>
            <a:ext cx="236728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LINHA YELLOW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17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659" name="Retângulo 5659"/>
          <p:cNvSpPr/>
          <p:nvPr/>
        </p:nvSpPr>
        <p:spPr>
          <a:xfrm>
            <a:off x="177482" y="741680"/>
            <a:ext cx="7204710" cy="9455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A linha Yellow foi desenvolvida com o objetivo de ser mais acessível ao cliente, é uma ótima opção para quem quer um ambiente sofisticado com baixo custo. 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909" name="Retângulo: Cantos Arredondados 5909"/>
          <p:cNvSpPr/>
          <p:nvPr/>
        </p:nvSpPr>
        <p:spPr>
          <a:xfrm>
            <a:off x="382587" y="2311400"/>
            <a:ext cx="1859915" cy="3404870"/>
          </a:xfrm>
          <a:prstGeom prst="roundRect">
            <a:avLst>
              <a:gd name="adj" fmla="val 2423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91" name="Retângulo 91"/>
          <p:cNvSpPr/>
          <p:nvPr/>
        </p:nvSpPr>
        <p:spPr>
          <a:xfrm>
            <a:off x="3817302" y="6610985"/>
            <a:ext cx="2591435" cy="419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b="1" dirty="0" err="1">
                <a:solidFill>
                  <a:srgbClr val="0D4639"/>
                </a:solidFill>
                <a:effectLst/>
                <a:latin typeface="Univers" panose="020B0603020202030204"/>
                <a:ea typeface="Calibri" panose="020F0502020204030204"/>
              </a:rPr>
              <a:t>Yellow</a:t>
            </a:r>
            <a:r>
              <a:rPr lang="pt-BR" sz="1800" b="1" dirty="0">
                <a:solidFill>
                  <a:srgbClr val="0D4639"/>
                </a:solidFill>
                <a:effectLst/>
                <a:latin typeface="Univers" panose="020B0603020202030204"/>
                <a:ea typeface="Calibri" panose="020F0502020204030204"/>
              </a:rPr>
              <a:t> portas de giro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04" name="Retângulo: Cantos Arredondados 204"/>
          <p:cNvSpPr/>
          <p:nvPr/>
        </p:nvSpPr>
        <p:spPr>
          <a:xfrm>
            <a:off x="382587" y="6256020"/>
            <a:ext cx="1859915" cy="3404870"/>
          </a:xfrm>
          <a:prstGeom prst="roundRect">
            <a:avLst>
              <a:gd name="adj" fmla="val 2423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762" name="Retângulo 5762"/>
          <p:cNvSpPr/>
          <p:nvPr/>
        </p:nvSpPr>
        <p:spPr>
          <a:xfrm>
            <a:off x="3757612" y="2466975"/>
            <a:ext cx="2926080" cy="419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b="1">
                <a:solidFill>
                  <a:srgbClr val="0D4639"/>
                </a:solidFill>
                <a:effectLst/>
                <a:latin typeface="Univers" panose="020B0603020202030204"/>
                <a:ea typeface="Calibri" panose="020F0502020204030204"/>
              </a:rPr>
              <a:t>Yellow portas de correr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0" name="Retângulo 6013"/>
          <p:cNvSpPr/>
          <p:nvPr/>
        </p:nvSpPr>
        <p:spPr>
          <a:xfrm flipV="1">
            <a:off x="-13970" y="5937250"/>
            <a:ext cx="5067300" cy="76200"/>
          </a:xfrm>
          <a:prstGeom prst="rect">
            <a:avLst/>
          </a:prstGeom>
          <a:solidFill>
            <a:srgbClr val="0D4633"/>
          </a:solidFill>
          <a:ln w="12700" cmpd="dbl"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" name="Retângulo 6013"/>
          <p:cNvSpPr/>
          <p:nvPr/>
        </p:nvSpPr>
        <p:spPr>
          <a:xfrm flipV="1">
            <a:off x="2492375" y="1840865"/>
            <a:ext cx="5067300" cy="76200"/>
          </a:xfrm>
          <a:prstGeom prst="rect">
            <a:avLst/>
          </a:prstGeom>
          <a:solidFill>
            <a:srgbClr val="0D4633"/>
          </a:solidFill>
          <a:ln w="12700" cmpd="dbl"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81" name="Retângulo 181"/>
          <p:cNvSpPr/>
          <p:nvPr/>
        </p:nvSpPr>
        <p:spPr>
          <a:xfrm>
            <a:off x="3902392" y="2801302"/>
            <a:ext cx="2647950" cy="419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b="1">
                <a:solidFill>
                  <a:srgbClr val="0D4639"/>
                </a:solidFill>
                <a:effectLst/>
                <a:latin typeface="Univers" panose="020B0603020202030204"/>
                <a:ea typeface="Calibri" panose="020F0502020204030204"/>
              </a:rPr>
              <a:t>(Armário marcenaria)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" name="Caixa de Texto 5"/>
          <p:cNvSpPr txBox="1"/>
          <p:nvPr/>
        </p:nvSpPr>
        <p:spPr>
          <a:xfrm>
            <a:off x="323373" y="9849510"/>
            <a:ext cx="7058819" cy="3396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b="1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Disponível em toda linha </a:t>
            </a:r>
            <a:r>
              <a:rPr lang="pt-BR" sz="1600" b="1" dirty="0">
                <a:latin typeface="Univers" panose="020B0603020202030204"/>
                <a:ea typeface="Calibri" panose="020F0502020204030204"/>
                <a:sym typeface="+mn-ea"/>
              </a:rPr>
              <a:t>L</a:t>
            </a:r>
            <a:r>
              <a:rPr lang="pt-BR" sz="1600" b="1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eo </a:t>
            </a:r>
            <a:r>
              <a:rPr lang="pt-BR" sz="1600" b="1" dirty="0">
                <a:latin typeface="Univers" panose="020B0603020202030204"/>
                <a:ea typeface="Calibri" panose="020F0502020204030204"/>
                <a:sym typeface="+mn-ea"/>
              </a:rPr>
              <a:t>S</a:t>
            </a:r>
            <a:r>
              <a:rPr lang="pt-BR" sz="1600" b="1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ob </a:t>
            </a:r>
            <a:r>
              <a:rPr lang="pt-BR" sz="1600" b="1" dirty="0">
                <a:latin typeface="Univers" panose="020B0603020202030204"/>
                <a:ea typeface="Calibri" panose="020F0502020204030204"/>
                <a:sym typeface="+mn-ea"/>
              </a:rPr>
              <a:t>M</a:t>
            </a:r>
            <a:r>
              <a:rPr lang="pt-BR" sz="1600" b="1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edida menos os padrões em MDP!</a:t>
            </a:r>
            <a:endParaRPr lang="pt-BR" altLang="en-US" sz="1600" b="1" dirty="0">
              <a:solidFill>
                <a:schemeClr val="tx1"/>
              </a:solidFill>
              <a:effectLst/>
              <a:latin typeface="Univers" panose="020B0603020202030204"/>
              <a:ea typeface="Calibri" panose="020F0502020204030204"/>
              <a:sym typeface="+mn-ea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8820" y="3220085"/>
            <a:ext cx="3487420" cy="1820545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5955" y="7030085"/>
            <a:ext cx="3487420" cy="184404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263842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135255" y="0"/>
            <a:ext cx="236728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LINHA YELLOW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18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" name="Retângulo 6013"/>
          <p:cNvSpPr/>
          <p:nvPr/>
        </p:nvSpPr>
        <p:spPr>
          <a:xfrm flipV="1">
            <a:off x="2492375" y="1840865"/>
            <a:ext cx="5067300" cy="76200"/>
          </a:xfrm>
          <a:prstGeom prst="rect">
            <a:avLst/>
          </a:prstGeom>
          <a:solidFill>
            <a:srgbClr val="0D4633"/>
          </a:solidFill>
          <a:ln w="12700" cmpd="dbl"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873" name="Retângulo: Cantos Arredondados 5909"/>
          <p:cNvSpPr/>
          <p:nvPr/>
        </p:nvSpPr>
        <p:spPr>
          <a:xfrm>
            <a:off x="172402" y="2658110"/>
            <a:ext cx="3328035" cy="3258185"/>
          </a:xfrm>
          <a:prstGeom prst="roundRect">
            <a:avLst>
              <a:gd name="adj" fmla="val 2423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901" name="Retângulo 5901"/>
          <p:cNvSpPr/>
          <p:nvPr/>
        </p:nvSpPr>
        <p:spPr>
          <a:xfrm>
            <a:off x="182562" y="819150"/>
            <a:ext cx="7204710" cy="9264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Acrescentamos mais um modelo na linha Yellow, agora contamos também com o armário portas de correr com rodapé!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 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338" name="Retângulo 338"/>
          <p:cNvSpPr/>
          <p:nvPr/>
        </p:nvSpPr>
        <p:spPr>
          <a:xfrm>
            <a:off x="4108767" y="2938145"/>
            <a:ext cx="2926080" cy="419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b="1">
                <a:solidFill>
                  <a:srgbClr val="0D4639"/>
                </a:solidFill>
                <a:effectLst/>
                <a:latin typeface="Univers" panose="020B0603020202030204"/>
                <a:ea typeface="Calibri" panose="020F0502020204030204"/>
              </a:rPr>
              <a:t>Yellow portas de correr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4435" y="3524885"/>
            <a:ext cx="3487420" cy="1820545"/>
          </a:xfrm>
          <a:prstGeom prst="rect">
            <a:avLst/>
          </a:prstGeom>
        </p:spPr>
      </p:pic>
      <p:sp>
        <p:nvSpPr>
          <p:cNvPr id="4" name="Caixa de Texto 5">
            <a:extLst>
              <a:ext uri="{FF2B5EF4-FFF2-40B4-BE49-F238E27FC236}">
                <a16:creationId xmlns:a16="http://schemas.microsoft.com/office/drawing/2014/main" id="{9F65ECC3-7A5B-2A5F-F943-D7B190C207F2}"/>
              </a:ext>
            </a:extLst>
          </p:cNvPr>
          <p:cNvSpPr txBox="1"/>
          <p:nvPr/>
        </p:nvSpPr>
        <p:spPr>
          <a:xfrm>
            <a:off x="323373" y="9849510"/>
            <a:ext cx="7058819" cy="3396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b="1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Disponível em toda linha </a:t>
            </a:r>
            <a:r>
              <a:rPr lang="pt-BR" sz="1600" b="1" dirty="0">
                <a:latin typeface="Univers" panose="020B0603020202030204"/>
                <a:ea typeface="Calibri" panose="020F0502020204030204"/>
                <a:sym typeface="+mn-ea"/>
              </a:rPr>
              <a:t>L</a:t>
            </a:r>
            <a:r>
              <a:rPr lang="pt-BR" sz="1600" b="1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eo </a:t>
            </a:r>
            <a:r>
              <a:rPr lang="pt-BR" sz="1600" b="1" dirty="0">
                <a:latin typeface="Univers" panose="020B0603020202030204"/>
                <a:ea typeface="Calibri" panose="020F0502020204030204"/>
                <a:sym typeface="+mn-ea"/>
              </a:rPr>
              <a:t>S</a:t>
            </a:r>
            <a:r>
              <a:rPr lang="pt-BR" sz="1600" b="1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ob </a:t>
            </a:r>
            <a:r>
              <a:rPr lang="pt-BR" sz="1600" b="1" dirty="0">
                <a:latin typeface="Univers" panose="020B0603020202030204"/>
                <a:ea typeface="Calibri" panose="020F0502020204030204"/>
                <a:sym typeface="+mn-ea"/>
              </a:rPr>
              <a:t>M</a:t>
            </a:r>
            <a:r>
              <a:rPr lang="pt-BR" sz="1600" b="1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edida menos os padrões em MDP!</a:t>
            </a:r>
            <a:endParaRPr lang="pt-BR" altLang="en-US" sz="1600" b="1" dirty="0">
              <a:solidFill>
                <a:schemeClr val="tx1"/>
              </a:solidFill>
              <a:effectLst/>
              <a:latin typeface="Univers" panose="020B0603020202030204"/>
              <a:ea typeface="Calibri" panose="020F0502020204030204"/>
              <a:sym typeface="+mn-e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19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919" name="Retângulo 4919"/>
          <p:cNvSpPr/>
          <p:nvPr/>
        </p:nvSpPr>
        <p:spPr>
          <a:xfrm>
            <a:off x="239395" y="659130"/>
            <a:ext cx="7065010" cy="5892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Linha Yellow agora na cozinha, segue abaixo nossos módulos inferiores disponíveis: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5" name="Retângulo 6015"/>
          <p:cNvSpPr/>
          <p:nvPr/>
        </p:nvSpPr>
        <p:spPr>
          <a:xfrm>
            <a:off x="591502" y="5080635"/>
            <a:ext cx="6380480" cy="2842260"/>
          </a:xfrm>
          <a:prstGeom prst="rect">
            <a:avLst/>
          </a:prstGeom>
          <a:solidFill>
            <a:srgbClr val="0D4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pic>
        <p:nvPicPr>
          <p:cNvPr id="6020" name="Imagem 602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687" y="5163185"/>
            <a:ext cx="4769485" cy="264033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" y="1469390"/>
            <a:ext cx="5943600" cy="3105150"/>
          </a:xfrm>
          <a:prstGeom prst="rect">
            <a:avLst/>
          </a:prstGeom>
        </p:spPr>
      </p:pic>
      <p:sp>
        <p:nvSpPr>
          <p:cNvPr id="3" name="Shape 69"/>
          <p:cNvSpPr/>
          <p:nvPr/>
        </p:nvSpPr>
        <p:spPr>
          <a:xfrm rot="10800000" flipH="1" flipV="1">
            <a:off x="-13970" y="29845"/>
            <a:ext cx="263842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4" name="Retângulo 5778"/>
          <p:cNvSpPr/>
          <p:nvPr/>
        </p:nvSpPr>
        <p:spPr>
          <a:xfrm>
            <a:off x="135255" y="0"/>
            <a:ext cx="2150745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LINHA YELLOW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" name="Caixa de Texto 5">
            <a:extLst>
              <a:ext uri="{FF2B5EF4-FFF2-40B4-BE49-F238E27FC236}">
                <a16:creationId xmlns:a16="http://schemas.microsoft.com/office/drawing/2014/main" id="{E1FBCA60-700F-FE3C-11E9-17C89F2F08E5}"/>
              </a:ext>
            </a:extLst>
          </p:cNvPr>
          <p:cNvSpPr txBox="1"/>
          <p:nvPr/>
        </p:nvSpPr>
        <p:spPr>
          <a:xfrm>
            <a:off x="323373" y="9849510"/>
            <a:ext cx="7058819" cy="3396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b="1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Disponível em toda linha </a:t>
            </a:r>
            <a:r>
              <a:rPr lang="pt-BR" sz="1600" b="1" dirty="0">
                <a:latin typeface="Univers" panose="020B0603020202030204"/>
                <a:ea typeface="Calibri" panose="020F0502020204030204"/>
                <a:sym typeface="+mn-ea"/>
              </a:rPr>
              <a:t>L</a:t>
            </a:r>
            <a:r>
              <a:rPr lang="pt-BR" sz="1600" b="1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eo </a:t>
            </a:r>
            <a:r>
              <a:rPr lang="pt-BR" sz="1600" b="1" dirty="0">
                <a:latin typeface="Univers" panose="020B0603020202030204"/>
                <a:ea typeface="Calibri" panose="020F0502020204030204"/>
                <a:sym typeface="+mn-ea"/>
              </a:rPr>
              <a:t>S</a:t>
            </a:r>
            <a:r>
              <a:rPr lang="pt-BR" sz="1600" b="1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ob </a:t>
            </a:r>
            <a:r>
              <a:rPr lang="pt-BR" sz="1600" b="1" dirty="0">
                <a:latin typeface="Univers" panose="020B0603020202030204"/>
                <a:ea typeface="Calibri" panose="020F0502020204030204"/>
                <a:sym typeface="+mn-ea"/>
              </a:rPr>
              <a:t>M</a:t>
            </a:r>
            <a:r>
              <a:rPr lang="pt-BR" sz="1600" b="1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edida menos os padrões em MDP!</a:t>
            </a:r>
            <a:endParaRPr lang="pt-BR" altLang="en-US" sz="1600" b="1" dirty="0">
              <a:solidFill>
                <a:schemeClr val="tx1"/>
              </a:solidFill>
              <a:effectLst/>
              <a:latin typeface="Univers" panose="020B0603020202030204"/>
              <a:ea typeface="Calibri" panose="020F0502020204030204"/>
              <a:sym typeface="+mn-e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20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02" name="Retângulo 6002"/>
          <p:cNvSpPr/>
          <p:nvPr/>
        </p:nvSpPr>
        <p:spPr>
          <a:xfrm>
            <a:off x="231775" y="5879465"/>
            <a:ext cx="7096125" cy="2782570"/>
          </a:xfrm>
          <a:prstGeom prst="rect">
            <a:avLst/>
          </a:prstGeom>
          <a:solidFill>
            <a:srgbClr val="0D4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299" name="Retângulo 6299"/>
          <p:cNvSpPr/>
          <p:nvPr/>
        </p:nvSpPr>
        <p:spPr>
          <a:xfrm>
            <a:off x="1049019" y="833191"/>
            <a:ext cx="5446395" cy="3422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Segue abaixo nossos módulos superiores disponíveis: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1506220"/>
            <a:ext cx="5638800" cy="366712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" y="6106795"/>
            <a:ext cx="6324600" cy="2381250"/>
          </a:xfrm>
          <a:prstGeom prst="rect">
            <a:avLst/>
          </a:prstGeom>
        </p:spPr>
      </p:pic>
      <p:sp>
        <p:nvSpPr>
          <p:cNvPr id="3" name="Shape 69"/>
          <p:cNvSpPr/>
          <p:nvPr/>
        </p:nvSpPr>
        <p:spPr>
          <a:xfrm rot="10800000" flipH="1" flipV="1">
            <a:off x="-13970" y="29845"/>
            <a:ext cx="263842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4" name="Retângulo 5778"/>
          <p:cNvSpPr/>
          <p:nvPr/>
        </p:nvSpPr>
        <p:spPr>
          <a:xfrm>
            <a:off x="135255" y="0"/>
            <a:ext cx="2150745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LINHA YELLOW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" name="Caixa de Texto 5">
            <a:extLst>
              <a:ext uri="{FF2B5EF4-FFF2-40B4-BE49-F238E27FC236}">
                <a16:creationId xmlns:a16="http://schemas.microsoft.com/office/drawing/2014/main" id="{285343BD-3397-0059-C444-B1DE6109F773}"/>
              </a:ext>
            </a:extLst>
          </p:cNvPr>
          <p:cNvSpPr txBox="1"/>
          <p:nvPr/>
        </p:nvSpPr>
        <p:spPr>
          <a:xfrm>
            <a:off x="323373" y="9849510"/>
            <a:ext cx="7058819" cy="3396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b="1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Disponível em toda linha </a:t>
            </a:r>
            <a:r>
              <a:rPr lang="pt-BR" sz="1600" b="1" dirty="0">
                <a:latin typeface="Univers" panose="020B0603020202030204"/>
                <a:ea typeface="Calibri" panose="020F0502020204030204"/>
                <a:sym typeface="+mn-ea"/>
              </a:rPr>
              <a:t>L</a:t>
            </a:r>
            <a:r>
              <a:rPr lang="pt-BR" sz="1600" b="1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eo </a:t>
            </a:r>
            <a:r>
              <a:rPr lang="pt-BR" sz="1600" b="1" dirty="0">
                <a:latin typeface="Univers" panose="020B0603020202030204"/>
                <a:ea typeface="Calibri" panose="020F0502020204030204"/>
                <a:sym typeface="+mn-ea"/>
              </a:rPr>
              <a:t>S</a:t>
            </a:r>
            <a:r>
              <a:rPr lang="pt-BR" sz="1600" b="1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ob </a:t>
            </a:r>
            <a:r>
              <a:rPr lang="pt-BR" sz="1600" b="1" dirty="0">
                <a:latin typeface="Univers" panose="020B0603020202030204"/>
                <a:ea typeface="Calibri" panose="020F0502020204030204"/>
                <a:sym typeface="+mn-ea"/>
              </a:rPr>
              <a:t>M</a:t>
            </a:r>
            <a:r>
              <a:rPr lang="pt-BR" sz="1600" b="1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edida menos os padrões em MDP!</a:t>
            </a:r>
            <a:endParaRPr lang="pt-BR" altLang="en-US" sz="1600" b="1" dirty="0">
              <a:solidFill>
                <a:schemeClr val="tx1"/>
              </a:solidFill>
              <a:effectLst/>
              <a:latin typeface="Univers" panose="020B0603020202030204"/>
              <a:ea typeface="Calibri" panose="020F0502020204030204"/>
              <a:sym typeface="+mn-e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263842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1905" y="-19050"/>
            <a:ext cx="262255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PORTA VENTILADA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21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366" name="Retângulo 366"/>
          <p:cNvSpPr/>
          <p:nvPr/>
        </p:nvSpPr>
        <p:spPr>
          <a:xfrm>
            <a:off x="207327" y="485693"/>
            <a:ext cx="7041515" cy="8582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latin typeface="Univers" panose="020B0603020202030204"/>
                <a:ea typeface="Calibri" panose="020F0502020204030204"/>
              </a:rPr>
              <a:t> 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A porta ventilada permite que flua através de espaçamentos vazados a ventilação e ainda propõem ao ambiente mais harmonia e sofisticação.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67" name="Retângulo 6067"/>
          <p:cNvSpPr/>
          <p:nvPr/>
        </p:nvSpPr>
        <p:spPr>
          <a:xfrm>
            <a:off x="675957" y="1971357"/>
            <a:ext cx="6095365" cy="3474720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982" name="Retângulo 5982"/>
          <p:cNvSpPr/>
          <p:nvPr/>
        </p:nvSpPr>
        <p:spPr>
          <a:xfrm>
            <a:off x="1879917" y="1488757"/>
            <a:ext cx="3693795" cy="435102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87052" t="-14980" r="-26" b="-39472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sp>
        <p:nvSpPr>
          <p:cNvPr id="5864" name="Retângulo 5864"/>
          <p:cNvSpPr/>
          <p:nvPr/>
        </p:nvSpPr>
        <p:spPr>
          <a:xfrm>
            <a:off x="4524692" y="5956617"/>
            <a:ext cx="2827655" cy="362521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sp>
        <p:nvSpPr>
          <p:cNvPr id="5842" name="Retângulo 5842"/>
          <p:cNvSpPr/>
          <p:nvPr/>
        </p:nvSpPr>
        <p:spPr>
          <a:xfrm>
            <a:off x="394335" y="8665210"/>
            <a:ext cx="4533265" cy="629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A média entre vão é de 20mm a 30mm.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58" name="Retângulo 6058"/>
          <p:cNvSpPr/>
          <p:nvPr/>
        </p:nvSpPr>
        <p:spPr>
          <a:xfrm>
            <a:off x="394652" y="9189402"/>
            <a:ext cx="5834380" cy="353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Cotas de 110mm, 20mm e 60mm são fixas!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378" name="Retângulo 378"/>
          <p:cNvSpPr/>
          <p:nvPr/>
        </p:nvSpPr>
        <p:spPr>
          <a:xfrm>
            <a:off x="394335" y="6071869"/>
            <a:ext cx="4533265" cy="3816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Podendo ser produzido nas medidas abaixo: 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640" y="6621780"/>
            <a:ext cx="3181350" cy="771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640" y="7716520"/>
            <a:ext cx="3181350" cy="762000"/>
          </a:xfrm>
          <a:prstGeom prst="rect">
            <a:avLst/>
          </a:prstGeom>
        </p:spPr>
      </p:pic>
      <p:sp>
        <p:nvSpPr>
          <p:cNvPr id="4" name="Retângulo 269931">
            <a:extLst>
              <a:ext uri="{FF2B5EF4-FFF2-40B4-BE49-F238E27FC236}">
                <a16:creationId xmlns:a16="http://schemas.microsoft.com/office/drawing/2014/main" id="{716DC6BB-6BBF-5F2A-C1D1-F906E74C4B0E}"/>
              </a:ext>
            </a:extLst>
          </p:cNvPr>
          <p:cNvSpPr/>
          <p:nvPr/>
        </p:nvSpPr>
        <p:spPr>
          <a:xfrm>
            <a:off x="394335" y="9722961"/>
            <a:ext cx="6698297" cy="5289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b="1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Obs: O padrão BRANCO TX não está disponível para esse modelo de porta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22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5944" name="Imagem 594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8" t="63392" r="29925" b="11547"/>
          <a:stretch>
            <a:fillRect/>
          </a:stretch>
        </p:blipFill>
        <p:spPr bwMode="auto">
          <a:xfrm>
            <a:off x="4246562" y="7273427"/>
            <a:ext cx="1997075" cy="1362075"/>
          </a:xfrm>
          <a:prstGeom prst="rect">
            <a:avLst/>
          </a:prstGeom>
          <a:ln>
            <a:noFill/>
          </a:ln>
        </p:spPr>
      </p:pic>
      <p:pic>
        <p:nvPicPr>
          <p:cNvPr id="6007" name="Imagem 6007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08" t="20216" b="43406"/>
          <a:stretch>
            <a:fillRect/>
          </a:stretch>
        </p:blipFill>
        <p:spPr bwMode="auto">
          <a:xfrm>
            <a:off x="957262" y="5744845"/>
            <a:ext cx="1546860" cy="2232025"/>
          </a:xfrm>
          <a:prstGeom prst="rect">
            <a:avLst/>
          </a:prstGeom>
          <a:ln>
            <a:noFill/>
          </a:ln>
        </p:spPr>
      </p:pic>
      <p:sp>
        <p:nvSpPr>
          <p:cNvPr id="6018" name="Retângulo 6018"/>
          <p:cNvSpPr/>
          <p:nvPr/>
        </p:nvSpPr>
        <p:spPr>
          <a:xfrm>
            <a:off x="313372" y="511175"/>
            <a:ext cx="6932930" cy="11099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O modelo “Luminária RIP” veio para inovar a decoração de seu ambiente, sendo ela por meio de fixação sobreposta. Adequada ao PAILEO da Leo sob Medida.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148" name="Retângulo 6148"/>
          <p:cNvSpPr/>
          <p:nvPr/>
        </p:nvSpPr>
        <p:spPr>
          <a:xfrm>
            <a:off x="726122" y="2458720"/>
            <a:ext cx="6095365" cy="2326640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pic>
        <p:nvPicPr>
          <p:cNvPr id="5997" name="Imagem 599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1" t="13780" r="2848" b="5227"/>
          <a:stretch>
            <a:fillRect/>
          </a:stretch>
        </p:blipFill>
        <p:spPr bwMode="auto">
          <a:xfrm>
            <a:off x="1839912" y="1626235"/>
            <a:ext cx="3868420" cy="4051300"/>
          </a:xfrm>
          <a:prstGeom prst="rect">
            <a:avLst/>
          </a:prstGeom>
          <a:ln>
            <a:noFill/>
          </a:ln>
        </p:spPr>
      </p:pic>
      <p:sp>
        <p:nvSpPr>
          <p:cNvPr id="5831" name="Retângulo 5831"/>
          <p:cNvSpPr/>
          <p:nvPr/>
        </p:nvSpPr>
        <p:spPr>
          <a:xfrm>
            <a:off x="439736" y="7899400"/>
            <a:ext cx="2621515" cy="5276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Modelo somente avulso!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23" name="Retângulo 623"/>
          <p:cNvSpPr/>
          <p:nvPr/>
        </p:nvSpPr>
        <p:spPr>
          <a:xfrm>
            <a:off x="434022" y="8526145"/>
            <a:ext cx="6640195" cy="8997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b="1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Obs: Fonte não inclusa, Indicado a cada 2,5m de LED uma fonte de 5 amperes.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619" name="Imagem 619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" t="32288" r="9120"/>
          <a:stretch>
            <a:fillRect/>
          </a:stretch>
        </p:blipFill>
        <p:spPr bwMode="auto">
          <a:xfrm>
            <a:off x="1987232" y="9815830"/>
            <a:ext cx="3412490" cy="364490"/>
          </a:xfrm>
          <a:prstGeom prst="rect">
            <a:avLst/>
          </a:prstGeom>
          <a:noFill/>
          <a:ln>
            <a:noFill/>
          </a:ln>
        </p:spPr>
      </p:pic>
      <p:sp>
        <p:nvSpPr>
          <p:cNvPr id="6511" name="Retângulo 6511"/>
          <p:cNvSpPr/>
          <p:nvPr/>
        </p:nvSpPr>
        <p:spPr>
          <a:xfrm>
            <a:off x="1783397" y="9320530"/>
            <a:ext cx="3924300" cy="282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Conversor 5 amperes L313mm x A18mm x P18mm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986" name="Retângulo 5986"/>
          <p:cNvSpPr/>
          <p:nvPr/>
        </p:nvSpPr>
        <p:spPr>
          <a:xfrm rot="16200000">
            <a:off x="5754370" y="7592832"/>
            <a:ext cx="686435" cy="2330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9mm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987" name="Retângulo 5987"/>
          <p:cNvSpPr/>
          <p:nvPr/>
        </p:nvSpPr>
        <p:spPr>
          <a:xfrm>
            <a:off x="4854734" y="8146552"/>
            <a:ext cx="835025" cy="328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20mm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45" name="Retângulo 6045"/>
          <p:cNvSpPr/>
          <p:nvPr/>
        </p:nvSpPr>
        <p:spPr>
          <a:xfrm>
            <a:off x="4296569" y="7097781"/>
            <a:ext cx="1955165" cy="3416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Desenho técnico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7255" y="5856605"/>
            <a:ext cx="3506470" cy="1162050"/>
          </a:xfrm>
          <a:prstGeom prst="rect">
            <a:avLst/>
          </a:prstGeom>
        </p:spPr>
      </p:pic>
      <p:sp>
        <p:nvSpPr>
          <p:cNvPr id="4" name="Shape 69"/>
          <p:cNvSpPr/>
          <p:nvPr/>
        </p:nvSpPr>
        <p:spPr>
          <a:xfrm rot="10800000" flipH="1" flipV="1">
            <a:off x="-13970" y="29845"/>
            <a:ext cx="263842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6" name="Retângulo 5778"/>
          <p:cNvSpPr/>
          <p:nvPr/>
        </p:nvSpPr>
        <p:spPr>
          <a:xfrm>
            <a:off x="46355" y="0"/>
            <a:ext cx="2489200" cy="438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LINHA LUMINOUS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347662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-12700" y="-12700"/>
            <a:ext cx="3314065" cy="438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ACESSÓRIOS LUMINOUS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23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331" name="Retângulo 6331"/>
          <p:cNvSpPr/>
          <p:nvPr/>
        </p:nvSpPr>
        <p:spPr>
          <a:xfrm>
            <a:off x="888682" y="4518025"/>
            <a:ext cx="5741035" cy="2317750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332" name="Retângulo de cantos arredondados 6332"/>
          <p:cNvSpPr/>
          <p:nvPr/>
        </p:nvSpPr>
        <p:spPr>
          <a:xfrm>
            <a:off x="108902" y="1339215"/>
            <a:ext cx="7341870" cy="1937385"/>
          </a:xfrm>
          <a:prstGeom prst="roundRect">
            <a:avLst>
              <a:gd name="adj" fmla="val 0"/>
            </a:avLst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333" name="Retângulo de cantos arredondados 6333"/>
          <p:cNvSpPr/>
          <p:nvPr/>
        </p:nvSpPr>
        <p:spPr>
          <a:xfrm>
            <a:off x="581977" y="1623060"/>
            <a:ext cx="1651000" cy="1432560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6849" t="-6819" r="-330691" b="-11665"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334" name="Retângulo de cantos arredondados 6334"/>
          <p:cNvSpPr/>
          <p:nvPr/>
        </p:nvSpPr>
        <p:spPr>
          <a:xfrm>
            <a:off x="5411152" y="1593215"/>
            <a:ext cx="1651000" cy="1432560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84282" t="-7956" r="-163258" b="-10528"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335" name="Retângulo de cantos arredondados 6335"/>
          <p:cNvSpPr/>
          <p:nvPr/>
        </p:nvSpPr>
        <p:spPr>
          <a:xfrm>
            <a:off x="3000057" y="1609090"/>
            <a:ext cx="1651000" cy="1432560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45397" t="-6819" r="-2143" b="-11665"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336" name="Retângulo de cantos arredondados 6336"/>
          <p:cNvSpPr/>
          <p:nvPr/>
        </p:nvSpPr>
        <p:spPr>
          <a:xfrm>
            <a:off x="1490662" y="4871720"/>
            <a:ext cx="4582160" cy="1711325"/>
          </a:xfrm>
          <a:prstGeom prst="round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337" name="Retângulo 6337"/>
          <p:cNvSpPr/>
          <p:nvPr/>
        </p:nvSpPr>
        <p:spPr>
          <a:xfrm>
            <a:off x="1450022" y="7797800"/>
            <a:ext cx="4634865" cy="2317750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338" name="Retângulo de cantos arredondados 6338"/>
          <p:cNvSpPr/>
          <p:nvPr/>
        </p:nvSpPr>
        <p:spPr>
          <a:xfrm>
            <a:off x="2048192" y="8145145"/>
            <a:ext cx="3388995" cy="1711325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339" name="Retângulo 6339"/>
          <p:cNvSpPr/>
          <p:nvPr/>
        </p:nvSpPr>
        <p:spPr>
          <a:xfrm>
            <a:off x="588962" y="3347085"/>
            <a:ext cx="1617345" cy="3797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ICG1 - Branco  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340" name="Retângulo 6340"/>
          <p:cNvSpPr/>
          <p:nvPr/>
        </p:nvSpPr>
        <p:spPr>
          <a:xfrm>
            <a:off x="5492432" y="3341370"/>
            <a:ext cx="1617345" cy="3797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ICG2 - Cinza  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341" name="Retângulo 6341"/>
          <p:cNvSpPr/>
          <p:nvPr/>
        </p:nvSpPr>
        <p:spPr>
          <a:xfrm>
            <a:off x="3118167" y="3354705"/>
            <a:ext cx="1617345" cy="3797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ICG3 - Preto  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342" name="Retângulo 6342"/>
          <p:cNvSpPr/>
          <p:nvPr/>
        </p:nvSpPr>
        <p:spPr>
          <a:xfrm>
            <a:off x="913447" y="3798570"/>
            <a:ext cx="5219065" cy="7594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Acessório adicional com seis entradas e uma saída distribuidor de 12 volts  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344" name="Retângulo 6344"/>
          <p:cNvSpPr/>
          <p:nvPr/>
        </p:nvSpPr>
        <p:spPr>
          <a:xfrm>
            <a:off x="399097" y="6939280"/>
            <a:ext cx="6755130" cy="7594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Conversor 12v 2.0A FE2 Led </a:t>
            </a:r>
            <a:r>
              <a:rPr lang="pt-BR" sz="1600" dirty="0" err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Line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é recomendada para utilização das fitas de LED da Led </a:t>
            </a:r>
            <a:r>
              <a:rPr lang="pt-BR" sz="1600" dirty="0" err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Line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. Transforma a corrente elétrica em 12v.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343" name="Retângulo 6343"/>
          <p:cNvSpPr/>
          <p:nvPr/>
        </p:nvSpPr>
        <p:spPr>
          <a:xfrm>
            <a:off x="1086167" y="553720"/>
            <a:ext cx="5219065" cy="6616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Acionamento:</a:t>
            </a:r>
            <a:b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</a:b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Interruptor simples com cabo 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tângulo 115"/>
          <p:cNvSpPr/>
          <p:nvPr/>
        </p:nvSpPr>
        <p:spPr>
          <a:xfrm flipH="1">
            <a:off x="3001010" y="3621405"/>
            <a:ext cx="4558665" cy="3621405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sp>
        <p:nvSpPr>
          <p:cNvPr id="96" name="Retângulo 96"/>
          <p:cNvSpPr/>
          <p:nvPr/>
        </p:nvSpPr>
        <p:spPr>
          <a:xfrm flipH="1">
            <a:off x="3001645" y="7242810"/>
            <a:ext cx="4558030" cy="3448685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sp>
        <p:nvSpPr>
          <p:cNvPr id="97" name="Retângulo 97"/>
          <p:cNvSpPr/>
          <p:nvPr/>
        </p:nvSpPr>
        <p:spPr>
          <a:xfrm>
            <a:off x="3001010" y="0"/>
            <a:ext cx="4558665" cy="362140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sp>
        <p:nvSpPr>
          <p:cNvPr id="35" name="Retângulo 35"/>
          <p:cNvSpPr/>
          <p:nvPr/>
        </p:nvSpPr>
        <p:spPr>
          <a:xfrm>
            <a:off x="0" y="0"/>
            <a:ext cx="7559675" cy="76200"/>
          </a:xfrm>
          <a:prstGeom prst="rect">
            <a:avLst/>
          </a:prstGeom>
          <a:solidFill>
            <a:srgbClr val="0D4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72" name="Retângulo 72"/>
          <p:cNvSpPr/>
          <p:nvPr/>
        </p:nvSpPr>
        <p:spPr>
          <a:xfrm>
            <a:off x="2924810" y="76200"/>
            <a:ext cx="76200" cy="10615930"/>
          </a:xfrm>
          <a:prstGeom prst="rect">
            <a:avLst/>
          </a:prstGeom>
          <a:solidFill>
            <a:srgbClr val="0D4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" name="Shape 69"/>
          <p:cNvSpPr/>
          <p:nvPr/>
        </p:nvSpPr>
        <p:spPr>
          <a:xfrm rot="10800000" flipV="1">
            <a:off x="6235700" y="317"/>
            <a:ext cx="1323975" cy="4470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4" name="Retângulo 5774"/>
          <p:cNvSpPr/>
          <p:nvPr/>
        </p:nvSpPr>
        <p:spPr>
          <a:xfrm>
            <a:off x="6398895" y="25400"/>
            <a:ext cx="1100455" cy="397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INDICE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grpSp>
        <p:nvGrpSpPr>
          <p:cNvPr id="229" name="Agrupar 229"/>
          <p:cNvGrpSpPr/>
          <p:nvPr/>
        </p:nvGrpSpPr>
        <p:grpSpPr>
          <a:xfrm>
            <a:off x="237946" y="297089"/>
            <a:ext cx="2294116" cy="641441"/>
            <a:chOff x="396815" y="-17824"/>
            <a:chExt cx="2294627" cy="643434"/>
          </a:xfrm>
        </p:grpSpPr>
        <p:sp>
          <p:nvSpPr>
            <p:cNvPr id="170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1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171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r>
                <a:rPr lang="pt-BR"/>
                <a:t>‘</a:t>
              </a:r>
            </a:p>
          </p:txBody>
        </p:sp>
        <p:sp>
          <p:nvSpPr>
            <p:cNvPr id="172" name="Retângulo 172"/>
            <p:cNvSpPr/>
            <p:nvPr/>
          </p:nvSpPr>
          <p:spPr>
            <a:xfrm>
              <a:off x="754400" y="-17824"/>
              <a:ext cx="1594205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 dirty="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Linha freggio </a:t>
              </a:r>
              <a:endParaRPr lang="pt-BR" sz="1100" dirty="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179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 dirty="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Pag. 01</a:t>
              </a:r>
              <a:endParaRPr lang="pt-BR" sz="1100" dirty="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10" name="Agrupar 229"/>
          <p:cNvGrpSpPr/>
          <p:nvPr/>
        </p:nvGrpSpPr>
        <p:grpSpPr>
          <a:xfrm>
            <a:off x="237311" y="995680"/>
            <a:ext cx="2294116" cy="655955"/>
            <a:chOff x="396815" y="-32383"/>
            <a:chExt cx="2294627" cy="657993"/>
          </a:xfrm>
        </p:grpSpPr>
        <p:sp>
          <p:nvSpPr>
            <p:cNvPr id="11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2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12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13" name="Retângulo 172"/>
            <p:cNvSpPr/>
            <p:nvPr/>
          </p:nvSpPr>
          <p:spPr>
            <a:xfrm>
              <a:off x="755035" y="-32383"/>
              <a:ext cx="1593570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Linha piettra 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14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Pag. 02 até Pag. 03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15" name="Agrupar 229"/>
          <p:cNvGrpSpPr/>
          <p:nvPr/>
        </p:nvGrpSpPr>
        <p:grpSpPr>
          <a:xfrm>
            <a:off x="236041" y="1715770"/>
            <a:ext cx="2294116" cy="655955"/>
            <a:chOff x="396815" y="-32383"/>
            <a:chExt cx="2294627" cy="657993"/>
          </a:xfrm>
        </p:grpSpPr>
        <p:sp>
          <p:nvSpPr>
            <p:cNvPr id="16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3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17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18" name="Retângulo 172"/>
            <p:cNvSpPr/>
            <p:nvPr/>
          </p:nvSpPr>
          <p:spPr>
            <a:xfrm>
              <a:off x="756305" y="-32383"/>
              <a:ext cx="1592300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Linha Maranello 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19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Pag. 04 até Pag. 05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20" name="Agrupar 229"/>
          <p:cNvGrpSpPr/>
          <p:nvPr/>
        </p:nvGrpSpPr>
        <p:grpSpPr>
          <a:xfrm>
            <a:off x="235406" y="2441575"/>
            <a:ext cx="2312671" cy="655955"/>
            <a:chOff x="396815" y="-32383"/>
            <a:chExt cx="2313186" cy="657993"/>
          </a:xfrm>
        </p:grpSpPr>
        <p:sp>
          <p:nvSpPr>
            <p:cNvPr id="21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 dirty="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4</a:t>
              </a:r>
              <a:endParaRPr lang="pt-BR" sz="1100" dirty="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22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23" name="Retângulo 172"/>
            <p:cNvSpPr/>
            <p:nvPr/>
          </p:nvSpPr>
          <p:spPr>
            <a:xfrm>
              <a:off x="758846" y="-32383"/>
              <a:ext cx="1951155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Armários Premium 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24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Pag. 06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25" name="Agrupar 229"/>
          <p:cNvGrpSpPr/>
          <p:nvPr/>
        </p:nvGrpSpPr>
        <p:grpSpPr>
          <a:xfrm>
            <a:off x="257631" y="3137535"/>
            <a:ext cx="2294116" cy="655955"/>
            <a:chOff x="396815" y="-32383"/>
            <a:chExt cx="2294627" cy="657993"/>
          </a:xfrm>
        </p:grpSpPr>
        <p:sp>
          <p:nvSpPr>
            <p:cNvPr id="26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5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27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28" name="Retângulo 172"/>
            <p:cNvSpPr/>
            <p:nvPr/>
          </p:nvSpPr>
          <p:spPr>
            <a:xfrm>
              <a:off x="758846" y="-32383"/>
              <a:ext cx="1589759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Laqueados 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29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Pag. 07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30" name="Agrupar 229"/>
          <p:cNvGrpSpPr/>
          <p:nvPr/>
        </p:nvGrpSpPr>
        <p:grpSpPr>
          <a:xfrm>
            <a:off x="256996" y="3837940"/>
            <a:ext cx="2294116" cy="655955"/>
            <a:chOff x="396815" y="-32383"/>
            <a:chExt cx="2294627" cy="657993"/>
          </a:xfrm>
        </p:grpSpPr>
        <p:sp>
          <p:nvSpPr>
            <p:cNvPr id="31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6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32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33" name="Retângulo 172"/>
            <p:cNvSpPr/>
            <p:nvPr/>
          </p:nvSpPr>
          <p:spPr>
            <a:xfrm>
              <a:off x="759481" y="-32383"/>
              <a:ext cx="1589124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Gallardo Palha 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34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Pag. 08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36" name="Agrupar 229"/>
          <p:cNvGrpSpPr/>
          <p:nvPr/>
        </p:nvGrpSpPr>
        <p:grpSpPr>
          <a:xfrm>
            <a:off x="255726" y="4545330"/>
            <a:ext cx="2740660" cy="655955"/>
            <a:chOff x="396815" y="-32383"/>
            <a:chExt cx="2741270" cy="657993"/>
          </a:xfrm>
        </p:grpSpPr>
        <p:sp>
          <p:nvSpPr>
            <p:cNvPr id="37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7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38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39" name="Retângulo 172"/>
            <p:cNvSpPr/>
            <p:nvPr/>
          </p:nvSpPr>
          <p:spPr>
            <a:xfrm>
              <a:off x="760751" y="-32383"/>
              <a:ext cx="2377334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Rometal - vesto e RM257 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40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Pag. 09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41" name="Agrupar 229"/>
          <p:cNvGrpSpPr/>
          <p:nvPr/>
        </p:nvGrpSpPr>
        <p:grpSpPr>
          <a:xfrm>
            <a:off x="255091" y="5258435"/>
            <a:ext cx="2294116" cy="655955"/>
            <a:chOff x="396815" y="-32383"/>
            <a:chExt cx="2294627" cy="657993"/>
          </a:xfrm>
        </p:grpSpPr>
        <p:sp>
          <p:nvSpPr>
            <p:cNvPr id="42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8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43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44" name="Retângulo 172"/>
            <p:cNvSpPr/>
            <p:nvPr/>
          </p:nvSpPr>
          <p:spPr>
            <a:xfrm>
              <a:off x="762656" y="-32383"/>
              <a:ext cx="1585948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Zen</a:t>
              </a:r>
            </a:p>
          </p:txBody>
        </p:sp>
        <p:sp>
          <p:nvSpPr>
            <p:cNvPr id="45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Pag. 10 até Pag. 12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46" name="Agrupar 229"/>
          <p:cNvGrpSpPr/>
          <p:nvPr/>
        </p:nvGrpSpPr>
        <p:grpSpPr>
          <a:xfrm>
            <a:off x="234771" y="5965190"/>
            <a:ext cx="2294116" cy="655955"/>
            <a:chOff x="396815" y="-32383"/>
            <a:chExt cx="2294627" cy="657993"/>
          </a:xfrm>
        </p:grpSpPr>
        <p:sp>
          <p:nvSpPr>
            <p:cNvPr id="47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9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48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49" name="Retângulo 172"/>
            <p:cNvSpPr/>
            <p:nvPr/>
          </p:nvSpPr>
          <p:spPr>
            <a:xfrm>
              <a:off x="758210" y="-32383"/>
              <a:ext cx="1590394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 Paileo 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50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Pag. 13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51" name="Agrupar 229"/>
          <p:cNvGrpSpPr/>
          <p:nvPr/>
        </p:nvGrpSpPr>
        <p:grpSpPr>
          <a:xfrm>
            <a:off x="234136" y="6690995"/>
            <a:ext cx="2294116" cy="655955"/>
            <a:chOff x="396815" y="-32383"/>
            <a:chExt cx="2294627" cy="657993"/>
          </a:xfrm>
        </p:grpSpPr>
        <p:sp>
          <p:nvSpPr>
            <p:cNvPr id="52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10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53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54" name="Retângulo 172"/>
            <p:cNvSpPr/>
            <p:nvPr/>
          </p:nvSpPr>
          <p:spPr>
            <a:xfrm>
              <a:off x="758210" y="-32383"/>
              <a:ext cx="1590394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Painel movie 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55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Pag. 14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56" name="Agrupar 229"/>
          <p:cNvGrpSpPr/>
          <p:nvPr/>
        </p:nvGrpSpPr>
        <p:grpSpPr>
          <a:xfrm>
            <a:off x="256361" y="7374255"/>
            <a:ext cx="2667636" cy="655955"/>
            <a:chOff x="396815" y="-32383"/>
            <a:chExt cx="2668230" cy="657993"/>
          </a:xfrm>
        </p:grpSpPr>
        <p:sp>
          <p:nvSpPr>
            <p:cNvPr id="57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11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58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59" name="Retângulo 172"/>
            <p:cNvSpPr/>
            <p:nvPr/>
          </p:nvSpPr>
          <p:spPr>
            <a:xfrm>
              <a:off x="758846" y="-32383"/>
              <a:ext cx="2306199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Porta de correr movie</a:t>
              </a:r>
            </a:p>
          </p:txBody>
        </p:sp>
        <p:sp>
          <p:nvSpPr>
            <p:cNvPr id="60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Pag. 15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61" name="Agrupar 229"/>
          <p:cNvGrpSpPr/>
          <p:nvPr/>
        </p:nvGrpSpPr>
        <p:grpSpPr>
          <a:xfrm>
            <a:off x="255726" y="8074660"/>
            <a:ext cx="2294116" cy="655955"/>
            <a:chOff x="396815" y="-32383"/>
            <a:chExt cx="2294627" cy="657993"/>
          </a:xfrm>
        </p:grpSpPr>
        <p:sp>
          <p:nvSpPr>
            <p:cNvPr id="62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12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63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64" name="Retângulo 172"/>
            <p:cNvSpPr/>
            <p:nvPr/>
          </p:nvSpPr>
          <p:spPr>
            <a:xfrm>
              <a:off x="758846" y="-32383"/>
              <a:ext cx="1589759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Linha sorrento 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65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Pag. 16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66" name="Agrupar 229"/>
          <p:cNvGrpSpPr/>
          <p:nvPr/>
        </p:nvGrpSpPr>
        <p:grpSpPr>
          <a:xfrm>
            <a:off x="254456" y="8794750"/>
            <a:ext cx="2294116" cy="655955"/>
            <a:chOff x="396815" y="-32383"/>
            <a:chExt cx="2294627" cy="657993"/>
          </a:xfrm>
        </p:grpSpPr>
        <p:sp>
          <p:nvSpPr>
            <p:cNvPr id="67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13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68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69" name="Retângulo 172"/>
            <p:cNvSpPr/>
            <p:nvPr/>
          </p:nvSpPr>
          <p:spPr>
            <a:xfrm>
              <a:off x="763292" y="-32383"/>
              <a:ext cx="1585313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Linha yellow 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70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 dirty="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Pag. 17 até Pag. </a:t>
              </a:r>
              <a:r>
                <a:rPr lang="pt-BR" sz="1200" dirty="0">
                  <a:solidFill>
                    <a:srgbClr val="000000"/>
                  </a:solidFill>
                  <a:latin typeface="Univers" panose="020B0603020202030204"/>
                  <a:ea typeface="Calibri" panose="020F0502020204030204"/>
                </a:rPr>
                <a:t>20</a:t>
              </a:r>
              <a:endParaRPr lang="pt-BR" sz="1100" dirty="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71" name="Agrupar 229"/>
          <p:cNvGrpSpPr/>
          <p:nvPr/>
        </p:nvGrpSpPr>
        <p:grpSpPr>
          <a:xfrm>
            <a:off x="253821" y="9520555"/>
            <a:ext cx="2294116" cy="655955"/>
            <a:chOff x="396815" y="-32383"/>
            <a:chExt cx="2294627" cy="657993"/>
          </a:xfrm>
        </p:grpSpPr>
        <p:sp>
          <p:nvSpPr>
            <p:cNvPr id="73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14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74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75" name="Retângulo 172"/>
            <p:cNvSpPr/>
            <p:nvPr/>
          </p:nvSpPr>
          <p:spPr>
            <a:xfrm>
              <a:off x="763292" y="-32383"/>
              <a:ext cx="1585313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Porta ventilada</a:t>
              </a:r>
            </a:p>
          </p:txBody>
        </p:sp>
        <p:sp>
          <p:nvSpPr>
            <p:cNvPr id="76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 dirty="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Pag. 21</a:t>
              </a:r>
              <a:endParaRPr lang="pt-BR" sz="1100" dirty="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263842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46355" y="0"/>
            <a:ext cx="2489200" cy="438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LINHA LUMINOUS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24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34" name="Retângulo 6034"/>
          <p:cNvSpPr/>
          <p:nvPr/>
        </p:nvSpPr>
        <p:spPr>
          <a:xfrm>
            <a:off x="344805" y="412432"/>
            <a:ext cx="7102475" cy="9283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O modelo "Embutida mínima light" veio para trazer mais sofisticação e inovação em seus projetos, sendo ela por meio de fixação embutida.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6258" name="Imagem 625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76" t="92784"/>
          <a:stretch>
            <a:fillRect/>
          </a:stretch>
        </p:blipFill>
        <p:spPr bwMode="auto">
          <a:xfrm rot="19955610">
            <a:off x="1047115" y="5560377"/>
            <a:ext cx="1302385" cy="652145"/>
          </a:xfrm>
          <a:prstGeom prst="rect">
            <a:avLst/>
          </a:prstGeom>
          <a:ln>
            <a:noFill/>
          </a:ln>
        </p:spPr>
      </p:pic>
      <p:sp>
        <p:nvSpPr>
          <p:cNvPr id="207" name="Retângulo 207"/>
          <p:cNvSpPr/>
          <p:nvPr/>
        </p:nvSpPr>
        <p:spPr>
          <a:xfrm>
            <a:off x="758190" y="1788477"/>
            <a:ext cx="6095365" cy="2819400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pic>
        <p:nvPicPr>
          <p:cNvPr id="209" name="Imagem 20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3" b="3603"/>
          <a:stretch>
            <a:fillRect/>
          </a:stretch>
        </p:blipFill>
        <p:spPr bwMode="auto">
          <a:xfrm>
            <a:off x="2322195" y="1319847"/>
            <a:ext cx="3021965" cy="3805555"/>
          </a:xfrm>
          <a:prstGeom prst="rect">
            <a:avLst/>
          </a:prstGeom>
          <a:noFill/>
        </p:spPr>
      </p:pic>
      <p:sp>
        <p:nvSpPr>
          <p:cNvPr id="211" name="Retângulo 211"/>
          <p:cNvSpPr/>
          <p:nvPr/>
        </p:nvSpPr>
        <p:spPr>
          <a:xfrm>
            <a:off x="632445" y="6960869"/>
            <a:ext cx="6176673" cy="913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Disponível nos armários superiores, armários de dormitórios, armário construtor, prateleiras despenseiros e painéis!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12" name="Retângulo 212"/>
          <p:cNvSpPr/>
          <p:nvPr/>
        </p:nvSpPr>
        <p:spPr>
          <a:xfrm>
            <a:off x="112395" y="7702232"/>
            <a:ext cx="7216775" cy="1914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b="1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Obs: 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 marL="342900" lvl="0" indent="-342900">
              <a:lnSpc>
                <a:spcPct val="106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pt-BR" sz="1600" b="1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Armários superiores, prateleira avulsa e prateleira com LED embutido não acompanha fonte! Indicado a cada 2,5m de LED uma fonte de 5 amperes.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 marL="342900" lvl="0" indent="-342900">
              <a:lnSpc>
                <a:spcPct val="106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pt-BR" sz="1600" b="1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Fonte inclusa de 5 amperes para painéis, armários de dormitórios e despenseiros.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269610" name="Imagem 269610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" t="32288" r="9120"/>
          <a:stretch>
            <a:fillRect/>
          </a:stretch>
        </p:blipFill>
        <p:spPr bwMode="auto">
          <a:xfrm>
            <a:off x="1931670" y="9949497"/>
            <a:ext cx="3412490" cy="364490"/>
          </a:xfrm>
          <a:prstGeom prst="rect">
            <a:avLst/>
          </a:prstGeom>
          <a:noFill/>
          <a:ln>
            <a:noFill/>
          </a:ln>
        </p:spPr>
      </p:pic>
      <p:sp>
        <p:nvSpPr>
          <p:cNvPr id="270037" name="Retângulo 270037"/>
          <p:cNvSpPr/>
          <p:nvPr/>
        </p:nvSpPr>
        <p:spPr>
          <a:xfrm>
            <a:off x="1931670" y="9591357"/>
            <a:ext cx="3924300" cy="282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Fonte 5 amperes L313mm x A18mm x P18mm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6046" name="Imagem 604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95"/>
          <a:stretch>
            <a:fillRect/>
          </a:stretch>
        </p:blipFill>
        <p:spPr bwMode="auto">
          <a:xfrm>
            <a:off x="303212" y="4920297"/>
            <a:ext cx="1502410" cy="951230"/>
          </a:xfrm>
          <a:prstGeom prst="rect">
            <a:avLst/>
          </a:prstGeom>
          <a:ln>
            <a:noFill/>
          </a:ln>
        </p:spPr>
      </p:pic>
      <p:pic>
        <p:nvPicPr>
          <p:cNvPr id="2" name="Imagem 625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76" t="92784"/>
          <a:stretch>
            <a:fillRect/>
          </a:stretch>
        </p:blipFill>
        <p:spPr bwMode="auto">
          <a:xfrm rot="19955610">
            <a:off x="820420" y="5520055"/>
            <a:ext cx="1302385" cy="547370"/>
          </a:xfrm>
          <a:prstGeom prst="rect">
            <a:avLst/>
          </a:prstGeom>
          <a:ln>
            <a:noFill/>
          </a:ln>
        </p:spPr>
      </p:pic>
      <p:sp>
        <p:nvSpPr>
          <p:cNvPr id="269757" name="Retângulo 269757"/>
          <p:cNvSpPr/>
          <p:nvPr/>
        </p:nvSpPr>
        <p:spPr>
          <a:xfrm>
            <a:off x="614680" y="6008052"/>
            <a:ext cx="1054735" cy="731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Desenho técnico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 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192" name="Imagem 19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415" y="5619432"/>
            <a:ext cx="1350010" cy="1310005"/>
          </a:xfrm>
          <a:prstGeom prst="rect">
            <a:avLst/>
          </a:prstGeom>
          <a:noFill/>
        </p:spPr>
      </p:pic>
      <p:sp>
        <p:nvSpPr>
          <p:cNvPr id="269758" name="Retângulo 269758"/>
          <p:cNvSpPr/>
          <p:nvPr/>
        </p:nvSpPr>
        <p:spPr>
          <a:xfrm rot="16200000">
            <a:off x="2492692" y="5857875"/>
            <a:ext cx="686435" cy="328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11mm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69759" name="Retângulo 269759"/>
          <p:cNvSpPr/>
          <p:nvPr/>
        </p:nvSpPr>
        <p:spPr>
          <a:xfrm>
            <a:off x="1849120" y="6600507"/>
            <a:ext cx="686435" cy="328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11mm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5485" y="5387975"/>
            <a:ext cx="3823335" cy="149034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263842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46355" y="0"/>
            <a:ext cx="2489200" cy="438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LINHA LUMINOUS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25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208" name="Retângulo 6208"/>
          <p:cNvSpPr/>
          <p:nvPr/>
        </p:nvSpPr>
        <p:spPr>
          <a:xfrm>
            <a:off x="318052" y="1569402"/>
            <a:ext cx="6878085" cy="3314700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pic>
        <p:nvPicPr>
          <p:cNvPr id="6209" name="Imagem 620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1167" y="1431607"/>
            <a:ext cx="3924935" cy="3672840"/>
          </a:xfrm>
          <a:prstGeom prst="rect">
            <a:avLst/>
          </a:prstGeom>
          <a:ln>
            <a:noFill/>
          </a:ln>
        </p:spPr>
      </p:pic>
      <p:sp>
        <p:nvSpPr>
          <p:cNvPr id="6210" name="Retângulo 6210"/>
          <p:cNvSpPr/>
          <p:nvPr/>
        </p:nvSpPr>
        <p:spPr>
          <a:xfrm>
            <a:off x="597852" y="531812"/>
            <a:ext cx="6186805" cy="718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A iluminação em seus projetos traz consigo maior valorização e elegância nos ambientes.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6216" name="Imagem 621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9" t="71423" r="59380" b="5366"/>
          <a:stretch>
            <a:fillRect/>
          </a:stretch>
        </p:blipFill>
        <p:spPr bwMode="auto">
          <a:xfrm>
            <a:off x="4398962" y="7900352"/>
            <a:ext cx="1962150" cy="843280"/>
          </a:xfrm>
          <a:prstGeom prst="rect">
            <a:avLst/>
          </a:prstGeom>
          <a:ln>
            <a:noFill/>
          </a:ln>
        </p:spPr>
      </p:pic>
      <p:pic>
        <p:nvPicPr>
          <p:cNvPr id="6221" name="Imagem 622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3322" y="7627937"/>
            <a:ext cx="2272030" cy="2058035"/>
          </a:xfrm>
          <a:prstGeom prst="rect">
            <a:avLst/>
          </a:prstGeom>
          <a:ln>
            <a:noFill/>
          </a:ln>
        </p:spPr>
      </p:pic>
      <p:sp>
        <p:nvSpPr>
          <p:cNvPr id="6222" name="Retângulo 6222"/>
          <p:cNvSpPr/>
          <p:nvPr/>
        </p:nvSpPr>
        <p:spPr>
          <a:xfrm>
            <a:off x="1133908" y="5314473"/>
            <a:ext cx="5093101" cy="5200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Fita Led 5M 3000K com Silicone 60 Leds por Metro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223" name="Retângulo 6223"/>
          <p:cNvSpPr/>
          <p:nvPr/>
        </p:nvSpPr>
        <p:spPr>
          <a:xfrm>
            <a:off x="3617912" y="9045257"/>
            <a:ext cx="377698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b="1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Obs: Conversor não incluso, Indicado a cada 1m de LED utilizar 1 ampere.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217" name="Retângulo 6217"/>
          <p:cNvSpPr/>
          <p:nvPr/>
        </p:nvSpPr>
        <p:spPr>
          <a:xfrm rot="20620509">
            <a:off x="4205922" y="7720330"/>
            <a:ext cx="1019810" cy="5378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3720" y="5986145"/>
            <a:ext cx="3925570" cy="106616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263842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46355" y="0"/>
            <a:ext cx="2489200" cy="438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LINHA LUMINOUS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26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265" name="Retângulo 6265"/>
          <p:cNvSpPr/>
          <p:nvPr/>
        </p:nvSpPr>
        <p:spPr>
          <a:xfrm>
            <a:off x="379412" y="1165860"/>
            <a:ext cx="6796405" cy="3147695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253" name="Retângulo 6253"/>
          <p:cNvSpPr/>
          <p:nvPr/>
        </p:nvSpPr>
        <p:spPr>
          <a:xfrm>
            <a:off x="1370012" y="1182370"/>
            <a:ext cx="4820285" cy="3082925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sp>
        <p:nvSpPr>
          <p:cNvPr id="6255" name="Retângulo 6255"/>
          <p:cNvSpPr/>
          <p:nvPr/>
        </p:nvSpPr>
        <p:spPr>
          <a:xfrm>
            <a:off x="145097" y="570230"/>
            <a:ext cx="7273608" cy="441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Luminária point ideal para quem quer um ambiente discreto e iluminado.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196" name="Retângulo 6196"/>
          <p:cNvSpPr/>
          <p:nvPr/>
        </p:nvSpPr>
        <p:spPr>
          <a:xfrm>
            <a:off x="602932" y="4563110"/>
            <a:ext cx="6353175" cy="396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Meio de fixação: Com furação 35mm e embutimento de 12mm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" name="Retângulo 6211"/>
          <p:cNvSpPr/>
          <p:nvPr/>
        </p:nvSpPr>
        <p:spPr>
          <a:xfrm>
            <a:off x="579755" y="7855585"/>
            <a:ext cx="990600" cy="593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PQ30.B</a:t>
            </a:r>
            <a:b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</a:b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PQ60.B</a:t>
            </a:r>
          </a:p>
        </p:txBody>
      </p:sp>
      <p:sp>
        <p:nvSpPr>
          <p:cNvPr id="7" name="Retângulo 6194"/>
          <p:cNvSpPr/>
          <p:nvPr/>
        </p:nvSpPr>
        <p:spPr>
          <a:xfrm>
            <a:off x="513080" y="8572182"/>
            <a:ext cx="3716020" cy="842645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pic>
        <p:nvPicPr>
          <p:cNvPr id="8" name="Imagem 623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5" t="5104" r="6718" b="6704"/>
          <a:stretch>
            <a:fillRect/>
          </a:stretch>
        </p:blipFill>
        <p:spPr bwMode="auto">
          <a:xfrm>
            <a:off x="2461895" y="8645207"/>
            <a:ext cx="708025" cy="717550"/>
          </a:xfrm>
          <a:prstGeom prst="rect">
            <a:avLst/>
          </a:prstGeom>
          <a:ln>
            <a:noFill/>
          </a:ln>
        </p:spPr>
      </p:pic>
      <p:pic>
        <p:nvPicPr>
          <p:cNvPr id="9" name="Imagem 6239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8" t="7890" r="5320" b="5364"/>
          <a:stretch>
            <a:fillRect/>
          </a:stretch>
        </p:blipFill>
        <p:spPr bwMode="auto">
          <a:xfrm>
            <a:off x="3339465" y="8645207"/>
            <a:ext cx="721995" cy="717550"/>
          </a:xfrm>
          <a:prstGeom prst="rect">
            <a:avLst/>
          </a:prstGeom>
          <a:ln>
            <a:noFill/>
          </a:ln>
        </p:spPr>
      </p:pic>
      <p:pic>
        <p:nvPicPr>
          <p:cNvPr id="10" name="Imagem 6240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" t="3303" r="11006" b="4162"/>
          <a:stretch>
            <a:fillRect/>
          </a:stretch>
        </p:blipFill>
        <p:spPr bwMode="auto">
          <a:xfrm>
            <a:off x="694690" y="8638222"/>
            <a:ext cx="708025" cy="718185"/>
          </a:xfrm>
          <a:prstGeom prst="rect">
            <a:avLst/>
          </a:prstGeom>
          <a:ln>
            <a:noFill/>
          </a:ln>
        </p:spPr>
      </p:pic>
      <p:pic>
        <p:nvPicPr>
          <p:cNvPr id="12" name="Imagem 6241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" t="3220" r="6186" b="5202"/>
          <a:stretch>
            <a:fillRect/>
          </a:stretch>
        </p:blipFill>
        <p:spPr bwMode="auto">
          <a:xfrm>
            <a:off x="1571625" y="8639492"/>
            <a:ext cx="721995" cy="721995"/>
          </a:xfrm>
          <a:prstGeom prst="rect">
            <a:avLst/>
          </a:prstGeom>
          <a:ln>
            <a:noFill/>
          </a:ln>
        </p:spPr>
      </p:pic>
      <p:pic>
        <p:nvPicPr>
          <p:cNvPr id="13" name="Imagem 6219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39615" y="8249602"/>
            <a:ext cx="2564130" cy="1744980"/>
          </a:xfrm>
          <a:prstGeom prst="rect">
            <a:avLst/>
          </a:prstGeom>
          <a:ln>
            <a:noFill/>
          </a:ln>
        </p:spPr>
      </p:pic>
      <p:sp>
        <p:nvSpPr>
          <p:cNvPr id="14" name="Retângulo 6211"/>
          <p:cNvSpPr/>
          <p:nvPr/>
        </p:nvSpPr>
        <p:spPr>
          <a:xfrm>
            <a:off x="2388870" y="7855585"/>
            <a:ext cx="990600" cy="593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PQ30.A</a:t>
            </a:r>
            <a:b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</a:b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PQ60.A</a:t>
            </a:r>
          </a:p>
        </p:txBody>
      </p:sp>
      <p:sp>
        <p:nvSpPr>
          <p:cNvPr id="15" name="Retângulo 6211"/>
          <p:cNvSpPr/>
          <p:nvPr/>
        </p:nvSpPr>
        <p:spPr>
          <a:xfrm>
            <a:off x="1483995" y="7855585"/>
            <a:ext cx="990600" cy="593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PQ30.P</a:t>
            </a:r>
            <a:b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</a:b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PQ60.P</a:t>
            </a:r>
          </a:p>
        </p:txBody>
      </p:sp>
      <p:sp>
        <p:nvSpPr>
          <p:cNvPr id="16" name="Retângulo 6211"/>
          <p:cNvSpPr/>
          <p:nvPr/>
        </p:nvSpPr>
        <p:spPr>
          <a:xfrm>
            <a:off x="3283585" y="7855585"/>
            <a:ext cx="990600" cy="593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PQ30.C</a:t>
            </a:r>
            <a:b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</a:b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PQ60.C</a:t>
            </a:r>
          </a:p>
        </p:txBody>
      </p:sp>
      <p:sp>
        <p:nvSpPr>
          <p:cNvPr id="18" name="Retângulo 6211"/>
          <p:cNvSpPr/>
          <p:nvPr/>
        </p:nvSpPr>
        <p:spPr>
          <a:xfrm>
            <a:off x="4764405" y="7846060"/>
            <a:ext cx="2339340" cy="355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Informações técnicas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080" y="5196840"/>
            <a:ext cx="6544310" cy="232473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263842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46355" y="0"/>
            <a:ext cx="2489200" cy="438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LINHA LUMINOUS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27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266" name="Retângulo 6266"/>
          <p:cNvSpPr/>
          <p:nvPr/>
        </p:nvSpPr>
        <p:spPr>
          <a:xfrm>
            <a:off x="472440" y="1809432"/>
            <a:ext cx="6621145" cy="3418205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264" name="Retângulo 6264"/>
          <p:cNvSpPr/>
          <p:nvPr/>
        </p:nvSpPr>
        <p:spPr>
          <a:xfrm>
            <a:off x="1180465" y="1612582"/>
            <a:ext cx="5266690" cy="377063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sp>
        <p:nvSpPr>
          <p:cNvPr id="6267" name="Retângulo 6267"/>
          <p:cNvSpPr/>
          <p:nvPr/>
        </p:nvSpPr>
        <p:spPr>
          <a:xfrm>
            <a:off x="602615" y="644041"/>
            <a:ext cx="6353175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O cabideiro LED é um acessório perfeito para seu armário ou closet, levando muito mais praticidade ao dia a dia e deixando o ambiente muito mais moderno.</a:t>
            </a:r>
            <a:br>
              <a:rPr lang="pt-BR" sz="1600" dirty="0">
                <a:solidFill>
                  <a:srgbClr val="FF0000"/>
                </a:solidFill>
                <a:effectLst/>
                <a:latin typeface="Univers" panose="020B0603020202030204"/>
                <a:ea typeface="Calibri" panose="020F0502020204030204"/>
              </a:rPr>
            </a:b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6269" name="Imagem 626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100" y="8059737"/>
            <a:ext cx="3549015" cy="2087880"/>
          </a:xfrm>
          <a:prstGeom prst="rect">
            <a:avLst/>
          </a:prstGeom>
          <a:ln>
            <a:noFill/>
          </a:ln>
        </p:spPr>
      </p:pic>
      <p:sp>
        <p:nvSpPr>
          <p:cNvPr id="6270" name="Retângulo 6270"/>
          <p:cNvSpPr/>
          <p:nvPr/>
        </p:nvSpPr>
        <p:spPr>
          <a:xfrm>
            <a:off x="169545" y="5592127"/>
            <a:ext cx="7376160" cy="393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Com 2 opções de acionamento, com interruptor ou sensor de movimento.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4473" name="Imagem 4473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66"/>
          <a:stretch>
            <a:fillRect/>
          </a:stretch>
        </p:blipFill>
        <p:spPr bwMode="auto">
          <a:xfrm>
            <a:off x="5239385" y="8327072"/>
            <a:ext cx="1337310" cy="1880235"/>
          </a:xfrm>
          <a:prstGeom prst="rect">
            <a:avLst/>
          </a:prstGeom>
          <a:ln>
            <a:noFill/>
          </a:ln>
        </p:spPr>
      </p:pic>
      <p:sp>
        <p:nvSpPr>
          <p:cNvPr id="2" name="Retângulo 6211"/>
          <p:cNvSpPr/>
          <p:nvPr/>
        </p:nvSpPr>
        <p:spPr>
          <a:xfrm>
            <a:off x="4764405" y="7846060"/>
            <a:ext cx="2339340" cy="355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Informações técnicas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225" y="6183630"/>
            <a:ext cx="6313170" cy="144843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263842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46355" y="0"/>
            <a:ext cx="2489200" cy="438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LINHA LUMINOUS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28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821" name="Retângulo 4821"/>
          <p:cNvSpPr/>
          <p:nvPr/>
        </p:nvSpPr>
        <p:spPr>
          <a:xfrm>
            <a:off x="474980" y="1878965"/>
            <a:ext cx="6621145" cy="3670935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4822" name="Retângulo 4822"/>
          <p:cNvSpPr/>
          <p:nvPr/>
        </p:nvSpPr>
        <p:spPr>
          <a:xfrm>
            <a:off x="953135" y="2355215"/>
            <a:ext cx="5666740" cy="2925445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" t="-9160" r="-8" b="-5"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pic>
        <p:nvPicPr>
          <p:cNvPr id="4824" name="Imagem 482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87" r="47077" b="3592"/>
          <a:stretch>
            <a:fillRect/>
          </a:stretch>
        </p:blipFill>
        <p:spPr bwMode="auto">
          <a:xfrm>
            <a:off x="2518410" y="8259445"/>
            <a:ext cx="2346960" cy="1813560"/>
          </a:xfrm>
          <a:prstGeom prst="rect">
            <a:avLst/>
          </a:prstGeom>
          <a:ln>
            <a:noFill/>
          </a:ln>
        </p:spPr>
      </p:pic>
      <p:sp>
        <p:nvSpPr>
          <p:cNvPr id="4825" name="Retângulo 4825"/>
          <p:cNvSpPr/>
          <p:nvPr/>
        </p:nvSpPr>
        <p:spPr>
          <a:xfrm>
            <a:off x="169545" y="607695"/>
            <a:ext cx="7402195" cy="11029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A luminária Glass traz para seu ambiente muito destaque e elegância, indicado para vidros de 4 a 10mm de espessura, com esse acessório você agrega muito mais valor ao seus projetos. 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6214" name="Imagem 621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2" r="47077" b="71597"/>
          <a:stretch>
            <a:fillRect/>
          </a:stretch>
        </p:blipFill>
        <p:spPr bwMode="auto">
          <a:xfrm>
            <a:off x="169545" y="8843010"/>
            <a:ext cx="2348865" cy="709295"/>
          </a:xfrm>
          <a:prstGeom prst="rect">
            <a:avLst/>
          </a:prstGeom>
          <a:ln>
            <a:noFill/>
          </a:ln>
        </p:spPr>
      </p:pic>
      <p:pic>
        <p:nvPicPr>
          <p:cNvPr id="6218" name="Imagem 621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57" t="27859" r="1837" b="13724"/>
          <a:stretch>
            <a:fillRect/>
          </a:stretch>
        </p:blipFill>
        <p:spPr bwMode="auto">
          <a:xfrm>
            <a:off x="5389880" y="8348345"/>
            <a:ext cx="1685925" cy="1718310"/>
          </a:xfrm>
          <a:prstGeom prst="rect">
            <a:avLst/>
          </a:prstGeom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4320" y="5775325"/>
            <a:ext cx="4484370" cy="225869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2796927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23495" y="0"/>
            <a:ext cx="2653444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PORTA PIVOTANTE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29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929" name="Retângulo 5929"/>
          <p:cNvSpPr/>
          <p:nvPr/>
        </p:nvSpPr>
        <p:spPr>
          <a:xfrm>
            <a:off x="259080" y="698817"/>
            <a:ext cx="7041515" cy="2067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O nome “Pivotante” vem justamente do seu mecanismo de abertura que é feito por meio de pivôs (ou pinos) instalados na parte inferior e superior da porta, na mesma direção. </a:t>
            </a:r>
            <a:b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</a:b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Esses pinos servem para fixá-la verticalmente, no chão e no batente, fazendo-a girar em torno de um eixo vertical.</a:t>
            </a:r>
            <a:br>
              <a:rPr lang="pt-BR" sz="1600">
                <a:solidFill>
                  <a:srgbClr val="FF0000"/>
                </a:solidFill>
                <a:effectLst/>
                <a:latin typeface="Univers" panose="020B0603020202030204"/>
                <a:ea typeface="Calibri" panose="020F0502020204030204"/>
              </a:rPr>
            </a:b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Estruturada com duas chapas de 6mm e uma chapa de 18mm com uma barra estabilizadora em seu interior para evitar o empenamento.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 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932" name="Retângulo 5932"/>
          <p:cNvSpPr/>
          <p:nvPr/>
        </p:nvSpPr>
        <p:spPr>
          <a:xfrm>
            <a:off x="1673225" y="9712007"/>
            <a:ext cx="4179570" cy="3917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Portas produzidas com no máximo 300kg 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152" name="Retângulo 6152"/>
          <p:cNvSpPr/>
          <p:nvPr/>
        </p:nvSpPr>
        <p:spPr>
          <a:xfrm>
            <a:off x="717550" y="3895407"/>
            <a:ext cx="6095365" cy="4203065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pic>
        <p:nvPicPr>
          <p:cNvPr id="156" name="Imagem 15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905" y="2787967"/>
            <a:ext cx="4481830" cy="671512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30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65" name="Retângulo 6065"/>
          <p:cNvSpPr/>
          <p:nvPr/>
        </p:nvSpPr>
        <p:spPr>
          <a:xfrm>
            <a:off x="2306637" y="4814887"/>
            <a:ext cx="5048250" cy="3451225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sp>
        <p:nvSpPr>
          <p:cNvPr id="6146" name="Retângulo 6146"/>
          <p:cNvSpPr/>
          <p:nvPr/>
        </p:nvSpPr>
        <p:spPr>
          <a:xfrm>
            <a:off x="341312" y="968057"/>
            <a:ext cx="3056890" cy="255206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148" r="-102554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sp>
        <p:nvSpPr>
          <p:cNvPr id="5870" name="Retângulo 5870"/>
          <p:cNvSpPr/>
          <p:nvPr/>
        </p:nvSpPr>
        <p:spPr>
          <a:xfrm>
            <a:off x="204787" y="5014277"/>
            <a:ext cx="2191385" cy="286893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sp>
        <p:nvSpPr>
          <p:cNvPr id="5983" name="Retângulo 5983"/>
          <p:cNvSpPr/>
          <p:nvPr/>
        </p:nvSpPr>
        <p:spPr>
          <a:xfrm>
            <a:off x="3706812" y="1293812"/>
            <a:ext cx="3273425" cy="228536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3972" t="-1" r="-50" b="-36641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sp>
        <p:nvSpPr>
          <p:cNvPr id="6147" name="Retângulo 6147"/>
          <p:cNvSpPr/>
          <p:nvPr/>
        </p:nvSpPr>
        <p:spPr>
          <a:xfrm>
            <a:off x="907732" y="3963352"/>
            <a:ext cx="2026285" cy="5867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0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PIVO HEAVY PARA PORTAS ATÉ 300KG – H143IE 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863" name="Retângulo 5863"/>
          <p:cNvSpPr/>
          <p:nvPr/>
        </p:nvSpPr>
        <p:spPr>
          <a:xfrm>
            <a:off x="2099626" y="733923"/>
            <a:ext cx="3214372" cy="4375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Itens que compõem o sistema: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153" name="Retângulo 6153"/>
          <p:cNvSpPr/>
          <p:nvPr/>
        </p:nvSpPr>
        <p:spPr>
          <a:xfrm>
            <a:off x="4332922" y="3631247"/>
            <a:ext cx="1565275" cy="6026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0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DESENHO TÉCNICO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157" name="Retângulo 6157"/>
          <p:cNvSpPr/>
          <p:nvPr/>
        </p:nvSpPr>
        <p:spPr>
          <a:xfrm>
            <a:off x="555307" y="8311197"/>
            <a:ext cx="1565275" cy="6026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0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FECHADURA TRINCO ROLETE 4140/45TR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166" name="Retângulo 6166"/>
          <p:cNvSpPr/>
          <p:nvPr/>
        </p:nvSpPr>
        <p:spPr>
          <a:xfrm>
            <a:off x="1055687" y="9274492"/>
            <a:ext cx="5417820" cy="695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Obs: Cálculo da altura da porta = vão interno – 10mm cálculo já considerado dentro do sistema </a:t>
            </a:r>
            <a:r>
              <a:rPr lang="pt-BR" sz="1600" dirty="0" err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promob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156" name="Retângulo 6156"/>
          <p:cNvSpPr/>
          <p:nvPr/>
        </p:nvSpPr>
        <p:spPr>
          <a:xfrm>
            <a:off x="4132262" y="8222297"/>
            <a:ext cx="1565275" cy="6026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0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DESENHO TÉCNICO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" name="Shape 69"/>
          <p:cNvSpPr/>
          <p:nvPr/>
        </p:nvSpPr>
        <p:spPr>
          <a:xfrm rot="10800000" flipH="1" flipV="1">
            <a:off x="-13970" y="29845"/>
            <a:ext cx="2770422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3" name="Retângulo 5778"/>
          <p:cNvSpPr/>
          <p:nvPr/>
        </p:nvSpPr>
        <p:spPr>
          <a:xfrm>
            <a:off x="23495" y="0"/>
            <a:ext cx="2732957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PORTA PIVOTANTE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635"/>
            <a:ext cx="4977130" cy="43815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-1270" y="-19050"/>
            <a:ext cx="480568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PORTA SEQUENZIATO – MÃO AMIGA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31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934" name="Retângulo 5934"/>
          <p:cNvSpPr/>
          <p:nvPr/>
        </p:nvSpPr>
        <p:spPr>
          <a:xfrm>
            <a:off x="211772" y="719191"/>
            <a:ext cx="7237095" cy="1748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O sistema </a:t>
            </a:r>
            <a:r>
              <a:rPr lang="pt-BR" sz="1600" dirty="0" err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sequenziato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- mão amiga permite que as portas deslizem com efeito cascata, onde uma porta puxa outra. Ideal para dividir e integrar ambientes, com espessura de 30mm e largura mínima de 700mm.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Estruturada em MDF com duas chapas de 6mm e travessas de 18mm com uma barra estabilizadora em seu interior para evitar o empenamento.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 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948" name="Retângulo 5948"/>
          <p:cNvSpPr/>
          <p:nvPr/>
        </p:nvSpPr>
        <p:spPr>
          <a:xfrm>
            <a:off x="1948497" y="6883717"/>
            <a:ext cx="3543300" cy="4375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Com duas opções de fechamento: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159" name="Retângulo 6159"/>
          <p:cNvSpPr/>
          <p:nvPr/>
        </p:nvSpPr>
        <p:spPr>
          <a:xfrm>
            <a:off x="210502" y="3226557"/>
            <a:ext cx="7077710" cy="2819400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936" name="Retângulo 5936"/>
          <p:cNvSpPr/>
          <p:nvPr/>
        </p:nvSpPr>
        <p:spPr>
          <a:xfrm>
            <a:off x="569277" y="2427092"/>
            <a:ext cx="6301740" cy="4285615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2192" r="-6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pic>
        <p:nvPicPr>
          <p:cNvPr id="5576" name="Imagem 557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02" y="7490777"/>
            <a:ext cx="3180080" cy="21520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0975" y="7624445"/>
            <a:ext cx="3217545" cy="185737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635"/>
            <a:ext cx="4977130" cy="43815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-1270" y="-19050"/>
            <a:ext cx="480568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PORTA SEQUENZIATO – MÃO AMIGA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32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067" name="Retângulo de cantos arredondados 5067"/>
          <p:cNvSpPr/>
          <p:nvPr/>
        </p:nvSpPr>
        <p:spPr>
          <a:xfrm>
            <a:off x="3738562" y="8180387"/>
            <a:ext cx="3412490" cy="1945005"/>
          </a:xfrm>
          <a:prstGeom prst="roundRect">
            <a:avLst>
              <a:gd name="adj" fmla="val 0"/>
            </a:avLst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  <a:softEdge rad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064" name="Retângulo de cantos arredondados 5064"/>
          <p:cNvSpPr/>
          <p:nvPr/>
        </p:nvSpPr>
        <p:spPr>
          <a:xfrm>
            <a:off x="251142" y="8185467"/>
            <a:ext cx="3412490" cy="1945005"/>
          </a:xfrm>
          <a:prstGeom prst="roundRect">
            <a:avLst>
              <a:gd name="adj" fmla="val 0"/>
            </a:avLst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  <a:softEdge rad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42" name="Retângulo 6042"/>
          <p:cNvSpPr/>
          <p:nvPr/>
        </p:nvSpPr>
        <p:spPr>
          <a:xfrm>
            <a:off x="2032317" y="610552"/>
            <a:ext cx="3205480" cy="4375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Itens que compõem o sistema: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428" name="Retângulo 4428"/>
          <p:cNvSpPr/>
          <p:nvPr/>
        </p:nvSpPr>
        <p:spPr>
          <a:xfrm>
            <a:off x="5097462" y="1146239"/>
            <a:ext cx="2391410" cy="122682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sp>
        <p:nvSpPr>
          <p:cNvPr id="4432" name="Retângulo 4432"/>
          <p:cNvSpPr/>
          <p:nvPr/>
        </p:nvSpPr>
        <p:spPr>
          <a:xfrm>
            <a:off x="291782" y="1175067"/>
            <a:ext cx="2145030" cy="127952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sp>
        <p:nvSpPr>
          <p:cNvPr id="4433" name="Retângulo 4433"/>
          <p:cNvSpPr/>
          <p:nvPr/>
        </p:nvSpPr>
        <p:spPr>
          <a:xfrm>
            <a:off x="3922712" y="8335962"/>
            <a:ext cx="3032760" cy="1650365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sp>
        <p:nvSpPr>
          <p:cNvPr id="4440" name="Retângulo 4440"/>
          <p:cNvSpPr/>
          <p:nvPr/>
        </p:nvSpPr>
        <p:spPr>
          <a:xfrm>
            <a:off x="387667" y="8345487"/>
            <a:ext cx="1485900" cy="1644015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sp>
        <p:nvSpPr>
          <p:cNvPr id="4441" name="Retângulo 4441"/>
          <p:cNvSpPr/>
          <p:nvPr/>
        </p:nvSpPr>
        <p:spPr>
          <a:xfrm>
            <a:off x="1998662" y="8337867"/>
            <a:ext cx="1485900" cy="1644015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sp>
        <p:nvSpPr>
          <p:cNvPr id="4445" name="Retângulo 4445"/>
          <p:cNvSpPr/>
          <p:nvPr/>
        </p:nvSpPr>
        <p:spPr>
          <a:xfrm>
            <a:off x="70802" y="7552372"/>
            <a:ext cx="3733800" cy="400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Instalação </a:t>
            </a:r>
            <a:r>
              <a:rPr lang="pt-BR" sz="1600" dirty="0" err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Sequenziato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– mão amiga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453" name="Retângulo 4453"/>
          <p:cNvSpPr/>
          <p:nvPr/>
        </p:nvSpPr>
        <p:spPr>
          <a:xfrm>
            <a:off x="2494597" y="1352614"/>
            <a:ext cx="838835" cy="1092835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0237" r="-231504" b="-108778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sp>
        <p:nvSpPr>
          <p:cNvPr id="4456" name="Retângulo 4456"/>
          <p:cNvSpPr/>
          <p:nvPr/>
        </p:nvSpPr>
        <p:spPr>
          <a:xfrm>
            <a:off x="2473007" y="2541334"/>
            <a:ext cx="838835" cy="908050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93523" r="-231756" b="-5915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sp>
        <p:nvSpPr>
          <p:cNvPr id="4457" name="Retângulo 4457"/>
          <p:cNvSpPr/>
          <p:nvPr/>
        </p:nvSpPr>
        <p:spPr>
          <a:xfrm>
            <a:off x="425767" y="2328227"/>
            <a:ext cx="1565275" cy="6026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0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KITS SEQUENZIATO 30MM                        3 PORTAS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472" name="Retângulo 4472"/>
          <p:cNvSpPr/>
          <p:nvPr/>
        </p:nvSpPr>
        <p:spPr>
          <a:xfrm>
            <a:off x="3363912" y="1778699"/>
            <a:ext cx="2012950" cy="2457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0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TRILHO SUPERIOR RM03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476" name="Retângulo 4476"/>
          <p:cNvSpPr/>
          <p:nvPr/>
        </p:nvSpPr>
        <p:spPr>
          <a:xfrm>
            <a:off x="3361372" y="2846769"/>
            <a:ext cx="2012950" cy="2457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0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TRILHO INFERIOR RM200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800" name="Retângulo 4800"/>
          <p:cNvSpPr/>
          <p:nvPr/>
        </p:nvSpPr>
        <p:spPr>
          <a:xfrm>
            <a:off x="5326062" y="2370519"/>
            <a:ext cx="2012950" cy="15265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0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RO 82 KIT STANDART (PORTAS DE 80KG A 100KG) LARGURA MÍNIMA DA PORTA 700mm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0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OBS: UTILIZAR UM KIT POR PORTA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000" dirty="0">
                <a:solidFill>
                  <a:srgbClr val="FF0000"/>
                </a:solidFill>
                <a:effectLst/>
                <a:latin typeface="Univers" panose="020B0603020202030204"/>
                <a:ea typeface="Calibri" panose="020F0502020204030204"/>
              </a:rPr>
              <a:t> 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0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 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801" name="Retângulo 4801"/>
          <p:cNvSpPr/>
          <p:nvPr/>
        </p:nvSpPr>
        <p:spPr>
          <a:xfrm>
            <a:off x="291782" y="3105467"/>
            <a:ext cx="1012190" cy="1763395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sp>
        <p:nvSpPr>
          <p:cNvPr id="4802" name="Retângulo 4802"/>
          <p:cNvSpPr/>
          <p:nvPr/>
        </p:nvSpPr>
        <p:spPr>
          <a:xfrm>
            <a:off x="1046797" y="3900487"/>
            <a:ext cx="2557780" cy="2457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0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TAMPAS DE ACABAMENTO RM-031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806" name="Retângulo 4806"/>
          <p:cNvSpPr/>
          <p:nvPr/>
        </p:nvSpPr>
        <p:spPr>
          <a:xfrm>
            <a:off x="4220527" y="7683817"/>
            <a:ext cx="2486660" cy="4375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Instalação Chapa 8002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 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807" name="Retângulo 4807"/>
          <p:cNvSpPr/>
          <p:nvPr/>
        </p:nvSpPr>
        <p:spPr>
          <a:xfrm>
            <a:off x="94296" y="4976812"/>
            <a:ext cx="7394576" cy="25838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Disponíveis os kits de 2 ou 3 portas podendo ser utilizado mais de um kit para ampliar a quantidade de portas.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/>
              <a:buChar char=""/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Atenção não utilizar um kit de 2 portas com um kit de 3 portas!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/>
              <a:buChar char=""/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Para aumentar a quantidade de portas utilizar sempre o mesmo modelo de kit! </a:t>
            </a:r>
            <a:b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</a:br>
            <a:b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</a:br>
            <a:r>
              <a:rPr lang="pt-BR" sz="1600" dirty="0" err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Obs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: No </a:t>
            </a:r>
            <a:r>
              <a:rPr lang="pt-BR" sz="1600" dirty="0" err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promob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já estará configurado os kits conforme sua utilização 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 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804" name="Retângulo 4804"/>
          <p:cNvSpPr/>
          <p:nvPr/>
        </p:nvSpPr>
        <p:spPr>
          <a:xfrm>
            <a:off x="4225607" y="7288697"/>
            <a:ext cx="2486660" cy="5649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Meio de fixação: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 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635"/>
            <a:ext cx="4977130" cy="43815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-1270" y="-19050"/>
            <a:ext cx="480568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PORTA SEQUENZIATO – MÃO AMIGA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33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149" name="Retângulo 6149"/>
          <p:cNvSpPr/>
          <p:nvPr/>
        </p:nvSpPr>
        <p:spPr>
          <a:xfrm>
            <a:off x="2001520" y="1203960"/>
            <a:ext cx="3461385" cy="509905"/>
          </a:xfrm>
          <a:prstGeom prst="rect">
            <a:avLst/>
          </a:prstGeom>
          <a:solidFill>
            <a:srgbClr val="0D443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151" name="Retângulo 6151"/>
          <p:cNvSpPr/>
          <p:nvPr/>
        </p:nvSpPr>
        <p:spPr>
          <a:xfrm>
            <a:off x="2223770" y="1247775"/>
            <a:ext cx="3232785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>
                <a:solidFill>
                  <a:srgbClr val="FFFFFF"/>
                </a:solidFill>
                <a:effectLst/>
                <a:latin typeface="Univers" panose="020B0603020202030204"/>
                <a:ea typeface="Calibri" panose="020F0502020204030204"/>
              </a:rPr>
              <a:t>CALCULANDO A PORTA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155" name="Retângulo 6155"/>
          <p:cNvSpPr/>
          <p:nvPr/>
        </p:nvSpPr>
        <p:spPr>
          <a:xfrm>
            <a:off x="464185" y="5761355"/>
            <a:ext cx="2084705" cy="152019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5068" t="1" b="-453976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sp>
        <p:nvSpPr>
          <p:cNvPr id="6167" name="Retângulo 6167"/>
          <p:cNvSpPr/>
          <p:nvPr/>
        </p:nvSpPr>
        <p:spPr>
          <a:xfrm>
            <a:off x="2599690" y="5602605"/>
            <a:ext cx="4495800" cy="405257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sp>
        <p:nvSpPr>
          <p:cNvPr id="6177" name="Retângulo 6177"/>
          <p:cNvSpPr/>
          <p:nvPr/>
        </p:nvSpPr>
        <p:spPr>
          <a:xfrm>
            <a:off x="1705610" y="2106930"/>
            <a:ext cx="2057400" cy="3917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Largura da porta = 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178" name="Retângulo 6178"/>
          <p:cNvSpPr/>
          <p:nvPr/>
        </p:nvSpPr>
        <p:spPr>
          <a:xfrm>
            <a:off x="3620770" y="1927447"/>
            <a:ext cx="2548255" cy="340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Vão interno + desconto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179" name="Retângulo 6179"/>
          <p:cNvSpPr/>
          <p:nvPr/>
        </p:nvSpPr>
        <p:spPr>
          <a:xfrm>
            <a:off x="4071620" y="2363416"/>
            <a:ext cx="1468755" cy="340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N° de portas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180" name="Retângulo 6180"/>
          <p:cNvSpPr/>
          <p:nvPr/>
        </p:nvSpPr>
        <p:spPr>
          <a:xfrm>
            <a:off x="1587500" y="4893837"/>
            <a:ext cx="2057400" cy="3917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Altura da porta =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181" name="Retângulo 6181"/>
          <p:cNvSpPr/>
          <p:nvPr/>
        </p:nvSpPr>
        <p:spPr>
          <a:xfrm>
            <a:off x="3364230" y="4926056"/>
            <a:ext cx="2548255" cy="340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Vão interno – 80mm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171" name="Retângulo 6171"/>
          <p:cNvSpPr/>
          <p:nvPr/>
        </p:nvSpPr>
        <p:spPr>
          <a:xfrm rot="5400000">
            <a:off x="4976495" y="992822"/>
            <a:ext cx="95885" cy="27051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862457" t="-8" r="-107677" b="8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sp>
        <p:nvSpPr>
          <p:cNvPr id="6169" name="Retângulo 6169"/>
          <p:cNvSpPr/>
          <p:nvPr/>
        </p:nvSpPr>
        <p:spPr>
          <a:xfrm rot="16200000">
            <a:off x="3603625" y="6513830"/>
            <a:ext cx="463550" cy="328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66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 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170" name="Retângulo 6170"/>
          <p:cNvSpPr/>
          <p:nvPr/>
        </p:nvSpPr>
        <p:spPr>
          <a:xfrm rot="16200000">
            <a:off x="3816985" y="6951345"/>
            <a:ext cx="463550" cy="328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23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 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1520" y="3024505"/>
            <a:ext cx="3677920" cy="136969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tângulo 77"/>
          <p:cNvSpPr/>
          <p:nvPr/>
        </p:nvSpPr>
        <p:spPr>
          <a:xfrm>
            <a:off x="3001010" y="75565"/>
            <a:ext cx="4558665" cy="364109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sp>
        <p:nvSpPr>
          <p:cNvPr id="35" name="Retângulo 35"/>
          <p:cNvSpPr/>
          <p:nvPr/>
        </p:nvSpPr>
        <p:spPr>
          <a:xfrm>
            <a:off x="0" y="0"/>
            <a:ext cx="7559675" cy="76200"/>
          </a:xfrm>
          <a:prstGeom prst="rect">
            <a:avLst/>
          </a:prstGeom>
          <a:solidFill>
            <a:srgbClr val="0D4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72" name="Retângulo 72"/>
          <p:cNvSpPr/>
          <p:nvPr/>
        </p:nvSpPr>
        <p:spPr>
          <a:xfrm>
            <a:off x="2924810" y="76200"/>
            <a:ext cx="76200" cy="10615930"/>
          </a:xfrm>
          <a:prstGeom prst="rect">
            <a:avLst/>
          </a:prstGeom>
          <a:solidFill>
            <a:srgbClr val="0D4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" name="Shape 69"/>
          <p:cNvSpPr/>
          <p:nvPr/>
        </p:nvSpPr>
        <p:spPr>
          <a:xfrm rot="10800000" flipV="1">
            <a:off x="6235700" y="317"/>
            <a:ext cx="1323975" cy="4470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4" name="Retângulo 5774"/>
          <p:cNvSpPr/>
          <p:nvPr/>
        </p:nvSpPr>
        <p:spPr>
          <a:xfrm>
            <a:off x="6398895" y="25400"/>
            <a:ext cx="1100455" cy="397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INDICE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grpSp>
        <p:nvGrpSpPr>
          <p:cNvPr id="229" name="Agrupar 229"/>
          <p:cNvGrpSpPr/>
          <p:nvPr/>
        </p:nvGrpSpPr>
        <p:grpSpPr>
          <a:xfrm>
            <a:off x="237946" y="282575"/>
            <a:ext cx="2294116" cy="655955"/>
            <a:chOff x="396815" y="-32383"/>
            <a:chExt cx="2294627" cy="657993"/>
          </a:xfrm>
        </p:grpSpPr>
        <p:sp>
          <p:nvSpPr>
            <p:cNvPr id="170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15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171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172" name="Retângulo 172"/>
            <p:cNvSpPr/>
            <p:nvPr/>
          </p:nvSpPr>
          <p:spPr>
            <a:xfrm>
              <a:off x="754400" y="-32383"/>
              <a:ext cx="1594205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Linha luminos 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179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 dirty="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Pag. 22 até Pag. 28</a:t>
              </a:r>
              <a:endParaRPr lang="pt-BR" sz="1100" dirty="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10" name="Agrupar 229"/>
          <p:cNvGrpSpPr/>
          <p:nvPr/>
        </p:nvGrpSpPr>
        <p:grpSpPr>
          <a:xfrm>
            <a:off x="237311" y="1008380"/>
            <a:ext cx="2294116" cy="655955"/>
            <a:chOff x="396815" y="-32383"/>
            <a:chExt cx="2294627" cy="657993"/>
          </a:xfrm>
        </p:grpSpPr>
        <p:sp>
          <p:nvSpPr>
            <p:cNvPr id="11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16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12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13" name="Retângulo 172"/>
            <p:cNvSpPr/>
            <p:nvPr/>
          </p:nvSpPr>
          <p:spPr>
            <a:xfrm>
              <a:off x="755035" y="-32383"/>
              <a:ext cx="1593570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Porta pivotante</a:t>
              </a:r>
            </a:p>
          </p:txBody>
        </p:sp>
        <p:sp>
          <p:nvSpPr>
            <p:cNvPr id="14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 dirty="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Pag. 29 até Pag. </a:t>
              </a:r>
              <a:r>
                <a:rPr lang="pt-BR" sz="1200" dirty="0">
                  <a:solidFill>
                    <a:srgbClr val="000000"/>
                  </a:solidFill>
                  <a:latin typeface="Univers" panose="020B0603020202030204"/>
                  <a:ea typeface="Calibri" panose="020F0502020204030204"/>
                </a:rPr>
                <a:t>30</a:t>
              </a:r>
              <a:endParaRPr lang="pt-BR" sz="1100" dirty="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15" name="Agrupar 229"/>
          <p:cNvGrpSpPr/>
          <p:nvPr/>
        </p:nvGrpSpPr>
        <p:grpSpPr>
          <a:xfrm>
            <a:off x="236041" y="1703070"/>
            <a:ext cx="2588895" cy="655955"/>
            <a:chOff x="396815" y="-32383"/>
            <a:chExt cx="2589472" cy="657993"/>
          </a:xfrm>
        </p:grpSpPr>
        <p:sp>
          <p:nvSpPr>
            <p:cNvPr id="16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17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17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18" name="Retângulo 172"/>
            <p:cNvSpPr/>
            <p:nvPr/>
          </p:nvSpPr>
          <p:spPr>
            <a:xfrm>
              <a:off x="756305" y="-32383"/>
              <a:ext cx="2229982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Porta sequenziato 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19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 dirty="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Pag. 31 até Pag. 33</a:t>
              </a:r>
              <a:endParaRPr lang="pt-BR" sz="1100" dirty="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20" name="Agrupar 229"/>
          <p:cNvGrpSpPr/>
          <p:nvPr/>
        </p:nvGrpSpPr>
        <p:grpSpPr>
          <a:xfrm>
            <a:off x="235406" y="2403475"/>
            <a:ext cx="2312671" cy="655955"/>
            <a:chOff x="396815" y="-32383"/>
            <a:chExt cx="2313186" cy="657993"/>
          </a:xfrm>
        </p:grpSpPr>
        <p:sp>
          <p:nvSpPr>
            <p:cNvPr id="21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18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22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23" name="Retângulo 172"/>
            <p:cNvSpPr/>
            <p:nvPr/>
          </p:nvSpPr>
          <p:spPr>
            <a:xfrm>
              <a:off x="758846" y="-32383"/>
              <a:ext cx="1951155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Porta treviso  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24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 dirty="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Pag. 34 até Pag. 35</a:t>
              </a:r>
              <a:endParaRPr lang="pt-BR" sz="1100" dirty="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25" name="Agrupar 229"/>
          <p:cNvGrpSpPr/>
          <p:nvPr/>
        </p:nvGrpSpPr>
        <p:grpSpPr>
          <a:xfrm>
            <a:off x="257631" y="3112135"/>
            <a:ext cx="2294116" cy="655955"/>
            <a:chOff x="396815" y="-32383"/>
            <a:chExt cx="2294627" cy="657993"/>
          </a:xfrm>
        </p:grpSpPr>
        <p:sp>
          <p:nvSpPr>
            <p:cNvPr id="26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19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27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28" name="Retângulo 172"/>
            <p:cNvSpPr/>
            <p:nvPr/>
          </p:nvSpPr>
          <p:spPr>
            <a:xfrm>
              <a:off x="758846" y="-32383"/>
              <a:ext cx="1589759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Porta joia</a:t>
              </a:r>
            </a:p>
          </p:txBody>
        </p:sp>
        <p:sp>
          <p:nvSpPr>
            <p:cNvPr id="29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 dirty="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Pag. 36 </a:t>
              </a:r>
              <a:r>
                <a:rPr lang="pt-BR" sz="1100" dirty="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até Pag. 38</a:t>
              </a:r>
              <a:endParaRPr lang="pt-BR" sz="1100" dirty="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30" name="Agrupar 229"/>
          <p:cNvGrpSpPr/>
          <p:nvPr/>
        </p:nvGrpSpPr>
        <p:grpSpPr>
          <a:xfrm>
            <a:off x="256996" y="3812540"/>
            <a:ext cx="2294116" cy="655955"/>
            <a:chOff x="396815" y="-32383"/>
            <a:chExt cx="2294627" cy="657993"/>
          </a:xfrm>
        </p:grpSpPr>
        <p:sp>
          <p:nvSpPr>
            <p:cNvPr id="31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20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32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33" name="Retângulo 172"/>
            <p:cNvSpPr/>
            <p:nvPr/>
          </p:nvSpPr>
          <p:spPr>
            <a:xfrm>
              <a:off x="759481" y="-32383"/>
              <a:ext cx="1713184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 dirty="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Tampo porta joia</a:t>
              </a:r>
            </a:p>
          </p:txBody>
        </p:sp>
        <p:sp>
          <p:nvSpPr>
            <p:cNvPr id="34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 dirty="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Pag. 39</a:t>
              </a:r>
              <a:endParaRPr lang="pt-BR" sz="1100" dirty="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36" name="Agrupar 229"/>
          <p:cNvGrpSpPr/>
          <p:nvPr/>
        </p:nvGrpSpPr>
        <p:grpSpPr>
          <a:xfrm>
            <a:off x="255726" y="4507230"/>
            <a:ext cx="2740660" cy="655955"/>
            <a:chOff x="396815" y="-32383"/>
            <a:chExt cx="2741270" cy="657993"/>
          </a:xfrm>
        </p:grpSpPr>
        <p:sp>
          <p:nvSpPr>
            <p:cNvPr id="37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21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38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39" name="Retângulo 172"/>
            <p:cNvSpPr/>
            <p:nvPr/>
          </p:nvSpPr>
          <p:spPr>
            <a:xfrm>
              <a:off x="760751" y="-32383"/>
              <a:ext cx="2377334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Sorrento F458 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40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 dirty="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Pag. </a:t>
              </a:r>
              <a:r>
                <a:rPr lang="pt-BR" sz="1200" dirty="0">
                  <a:solidFill>
                    <a:srgbClr val="000000"/>
                  </a:solidFill>
                  <a:latin typeface="Univers" panose="020B0603020202030204"/>
                  <a:ea typeface="Calibri" panose="020F0502020204030204"/>
                </a:rPr>
                <a:t>40</a:t>
              </a:r>
              <a:endParaRPr lang="pt-BR" sz="1100" dirty="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41" name="Agrupar 229"/>
          <p:cNvGrpSpPr/>
          <p:nvPr/>
        </p:nvGrpSpPr>
        <p:grpSpPr>
          <a:xfrm>
            <a:off x="255091" y="5207635"/>
            <a:ext cx="2294116" cy="655955"/>
            <a:chOff x="396815" y="-32383"/>
            <a:chExt cx="2294627" cy="657993"/>
          </a:xfrm>
        </p:grpSpPr>
        <p:sp>
          <p:nvSpPr>
            <p:cNvPr id="42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22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43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44" name="Retângulo 172"/>
            <p:cNvSpPr/>
            <p:nvPr/>
          </p:nvSpPr>
          <p:spPr>
            <a:xfrm>
              <a:off x="762656" y="-32383"/>
              <a:ext cx="1585948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Kit montagem</a:t>
              </a:r>
            </a:p>
          </p:txBody>
        </p:sp>
        <p:sp>
          <p:nvSpPr>
            <p:cNvPr id="45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 dirty="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Pag. </a:t>
              </a:r>
              <a:r>
                <a:rPr lang="pt-BR" sz="1200" dirty="0">
                  <a:solidFill>
                    <a:srgbClr val="000000"/>
                  </a:solidFill>
                  <a:latin typeface="Univers" panose="020B0603020202030204"/>
                  <a:ea typeface="Calibri" panose="020F0502020204030204"/>
                </a:rPr>
                <a:t>41</a:t>
              </a:r>
              <a:endParaRPr lang="pt-BR" sz="1100" dirty="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46" name="Agrupar 229"/>
          <p:cNvGrpSpPr/>
          <p:nvPr/>
        </p:nvGrpSpPr>
        <p:grpSpPr>
          <a:xfrm>
            <a:off x="234771" y="5901690"/>
            <a:ext cx="2688589" cy="655955"/>
            <a:chOff x="396815" y="-32383"/>
            <a:chExt cx="2689188" cy="657993"/>
          </a:xfrm>
        </p:grpSpPr>
        <p:sp>
          <p:nvSpPr>
            <p:cNvPr id="47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23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48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49" name="Retângulo 172"/>
            <p:cNvSpPr/>
            <p:nvPr/>
          </p:nvSpPr>
          <p:spPr>
            <a:xfrm>
              <a:off x="758210" y="-32383"/>
              <a:ext cx="2327793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 Nova linha puxadores</a:t>
              </a:r>
            </a:p>
          </p:txBody>
        </p:sp>
        <p:sp>
          <p:nvSpPr>
            <p:cNvPr id="50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 dirty="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Pag. </a:t>
              </a:r>
              <a:r>
                <a:rPr lang="pt-BR" sz="1200" dirty="0">
                  <a:solidFill>
                    <a:srgbClr val="000000"/>
                  </a:solidFill>
                  <a:latin typeface="Univers" panose="020B0603020202030204"/>
                  <a:ea typeface="Calibri" panose="020F0502020204030204"/>
                </a:rPr>
                <a:t>42</a:t>
              </a:r>
              <a:endParaRPr lang="pt-BR" sz="1100" dirty="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51" name="Agrupar 229"/>
          <p:cNvGrpSpPr/>
          <p:nvPr/>
        </p:nvGrpSpPr>
        <p:grpSpPr>
          <a:xfrm>
            <a:off x="234136" y="6602095"/>
            <a:ext cx="2294116" cy="655955"/>
            <a:chOff x="396815" y="-32383"/>
            <a:chExt cx="2294627" cy="657993"/>
          </a:xfrm>
        </p:grpSpPr>
        <p:sp>
          <p:nvSpPr>
            <p:cNvPr id="52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24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53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54" name="Retângulo 172"/>
            <p:cNvSpPr/>
            <p:nvPr/>
          </p:nvSpPr>
          <p:spPr>
            <a:xfrm>
              <a:off x="758210" y="-32383"/>
              <a:ext cx="1590394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Laqueação 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55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 dirty="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Pag. 43 até Pag. 44</a:t>
              </a:r>
              <a:endParaRPr lang="pt-BR" sz="1100" dirty="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56" name="Agrupar 229"/>
          <p:cNvGrpSpPr/>
          <p:nvPr/>
        </p:nvGrpSpPr>
        <p:grpSpPr>
          <a:xfrm>
            <a:off x="256361" y="7310755"/>
            <a:ext cx="2667636" cy="655955"/>
            <a:chOff x="396815" y="-32383"/>
            <a:chExt cx="2668230" cy="657993"/>
          </a:xfrm>
        </p:grpSpPr>
        <p:sp>
          <p:nvSpPr>
            <p:cNvPr id="57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25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58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59" name="Retângulo 172"/>
            <p:cNvSpPr/>
            <p:nvPr/>
          </p:nvSpPr>
          <p:spPr>
            <a:xfrm>
              <a:off x="758846" y="-32383"/>
              <a:ext cx="2306199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Painel cama</a:t>
              </a:r>
            </a:p>
          </p:txBody>
        </p:sp>
        <p:sp>
          <p:nvSpPr>
            <p:cNvPr id="60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 dirty="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Pag. 45</a:t>
              </a:r>
              <a:endParaRPr lang="pt-BR" sz="1100" dirty="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61" name="Agrupar 229"/>
          <p:cNvGrpSpPr/>
          <p:nvPr/>
        </p:nvGrpSpPr>
        <p:grpSpPr>
          <a:xfrm>
            <a:off x="255726" y="8011160"/>
            <a:ext cx="2294116" cy="655955"/>
            <a:chOff x="396815" y="-32383"/>
            <a:chExt cx="2294627" cy="657993"/>
          </a:xfrm>
        </p:grpSpPr>
        <p:sp>
          <p:nvSpPr>
            <p:cNvPr id="62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26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63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64" name="Retângulo 172"/>
            <p:cNvSpPr/>
            <p:nvPr/>
          </p:nvSpPr>
          <p:spPr>
            <a:xfrm>
              <a:off x="758846" y="-32383"/>
              <a:ext cx="1589759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Lamina natural 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65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 dirty="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Pag. 46</a:t>
              </a:r>
              <a:endParaRPr lang="pt-BR" sz="1100" dirty="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66" name="Agrupar 229"/>
          <p:cNvGrpSpPr/>
          <p:nvPr/>
        </p:nvGrpSpPr>
        <p:grpSpPr>
          <a:xfrm>
            <a:off x="254456" y="8705850"/>
            <a:ext cx="2399031" cy="655955"/>
            <a:chOff x="396815" y="-32383"/>
            <a:chExt cx="2399565" cy="657993"/>
          </a:xfrm>
        </p:grpSpPr>
        <p:sp>
          <p:nvSpPr>
            <p:cNvPr id="67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27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68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69" name="Retângulo 172"/>
            <p:cNvSpPr/>
            <p:nvPr/>
          </p:nvSpPr>
          <p:spPr>
            <a:xfrm>
              <a:off x="763292" y="-32383"/>
              <a:ext cx="2033088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Blum – corrediças </a:t>
              </a:r>
            </a:p>
          </p:txBody>
        </p:sp>
        <p:sp>
          <p:nvSpPr>
            <p:cNvPr id="70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 dirty="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Pag. 47</a:t>
              </a:r>
              <a:endParaRPr lang="pt-BR" sz="1100" dirty="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sp>
        <p:nvSpPr>
          <p:cNvPr id="1165" name="Retângulo 1165"/>
          <p:cNvSpPr/>
          <p:nvPr/>
        </p:nvSpPr>
        <p:spPr>
          <a:xfrm>
            <a:off x="3001010" y="7204075"/>
            <a:ext cx="4558030" cy="348869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sp>
        <p:nvSpPr>
          <p:cNvPr id="252" name="Retângulo 252"/>
          <p:cNvSpPr/>
          <p:nvPr/>
        </p:nvSpPr>
        <p:spPr>
          <a:xfrm>
            <a:off x="3001010" y="3716655"/>
            <a:ext cx="4558665" cy="348742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grpSp>
        <p:nvGrpSpPr>
          <p:cNvPr id="2" name="Agrupar 229"/>
          <p:cNvGrpSpPr/>
          <p:nvPr/>
        </p:nvGrpSpPr>
        <p:grpSpPr>
          <a:xfrm>
            <a:off x="251750" y="9417056"/>
            <a:ext cx="2684780" cy="821049"/>
            <a:chOff x="396815" y="-197990"/>
            <a:chExt cx="2685378" cy="823600"/>
          </a:xfrm>
        </p:grpSpPr>
        <p:sp>
          <p:nvSpPr>
            <p:cNvPr id="3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28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4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6" name="Retângulo 172"/>
            <p:cNvSpPr/>
            <p:nvPr/>
          </p:nvSpPr>
          <p:spPr>
            <a:xfrm>
              <a:off x="754400" y="-197990"/>
              <a:ext cx="2327793" cy="4586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Blum – kit de gaveta tandembox </a:t>
              </a:r>
            </a:p>
          </p:txBody>
        </p:sp>
        <p:sp>
          <p:nvSpPr>
            <p:cNvPr id="7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 dirty="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Pag. 48</a:t>
              </a:r>
              <a:endParaRPr lang="pt-BR" sz="1100" dirty="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263842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135255" y="0"/>
            <a:ext cx="236728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PORTA TREVISO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34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69888" name="Retângulo 269888"/>
          <p:cNvSpPr/>
          <p:nvPr/>
        </p:nvSpPr>
        <p:spPr>
          <a:xfrm>
            <a:off x="290830" y="732790"/>
            <a:ext cx="6978015" cy="15703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  <a:cs typeface="Arial" panose="020B0604020202020204"/>
              </a:rPr>
              <a:t>O refinamento e personalidade dos elementos naturais aplicados aos moveis resultam em composições harmônicas e aconchegantes, elevando seu mobiliário a um alto nível.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  <a:cs typeface="Arial" panose="020B0604020202020204"/>
              </a:rPr>
              <a:t> A porta Treviso é feito somente em MDF com moldura de 65mm padrão e na espessura 18mm.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 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69891" name="Retângulo 269891"/>
          <p:cNvSpPr/>
          <p:nvPr/>
        </p:nvSpPr>
        <p:spPr>
          <a:xfrm>
            <a:off x="789940" y="2759075"/>
            <a:ext cx="5978525" cy="2574290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4831" name="Retângulo 4831"/>
          <p:cNvSpPr/>
          <p:nvPr/>
        </p:nvSpPr>
        <p:spPr>
          <a:xfrm>
            <a:off x="1287145" y="2303780"/>
            <a:ext cx="4895215" cy="369443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sp>
        <p:nvSpPr>
          <p:cNvPr id="270061" name="Retângulo 270061"/>
          <p:cNvSpPr/>
          <p:nvPr/>
        </p:nvSpPr>
        <p:spPr>
          <a:xfrm>
            <a:off x="638175" y="6094095"/>
            <a:ext cx="6259830" cy="8547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Contamos com 4 opções sendo 3 modelos sintético e 1 modelo natural, abaixo segue nossos padrões: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830" y="7160260"/>
            <a:ext cx="6942455" cy="2473960"/>
          </a:xfrm>
          <a:prstGeom prst="rect">
            <a:avLst/>
          </a:prstGeom>
        </p:spPr>
      </p:pic>
      <p:sp>
        <p:nvSpPr>
          <p:cNvPr id="3" name="Retângulo 269931">
            <a:extLst>
              <a:ext uri="{FF2B5EF4-FFF2-40B4-BE49-F238E27FC236}">
                <a16:creationId xmlns:a16="http://schemas.microsoft.com/office/drawing/2014/main" id="{9235314C-72B8-0EC4-29D8-99BE53BDCF75}"/>
              </a:ext>
            </a:extLst>
          </p:cNvPr>
          <p:cNvSpPr/>
          <p:nvPr/>
        </p:nvSpPr>
        <p:spPr>
          <a:xfrm>
            <a:off x="423068" y="9742488"/>
            <a:ext cx="6698297" cy="5289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b="1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Obs: O padrão BRANCO TX não está disponível para esse modelo de porta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263842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135255" y="0"/>
            <a:ext cx="236728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PORTA TREVISO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35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70056" name="Retângulo 270056"/>
          <p:cNvSpPr/>
          <p:nvPr/>
        </p:nvSpPr>
        <p:spPr>
          <a:xfrm>
            <a:off x="1212532" y="562927"/>
            <a:ext cx="5134610" cy="435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Portas produzidas com o padrão de medida abaixo: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70057" name="Retângulo 270057"/>
          <p:cNvSpPr/>
          <p:nvPr/>
        </p:nvSpPr>
        <p:spPr>
          <a:xfrm>
            <a:off x="1386521" y="2091538"/>
            <a:ext cx="4775739" cy="435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Relação entre altura e quantidade de travessas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270059" name="Imagem 27005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62" y="3920807"/>
            <a:ext cx="4596130" cy="4018915"/>
          </a:xfrm>
          <a:prstGeom prst="rect">
            <a:avLst/>
          </a:prstGeom>
        </p:spPr>
      </p:pic>
      <p:sp>
        <p:nvSpPr>
          <p:cNvPr id="270060" name="Retângulo 270060"/>
          <p:cNvSpPr/>
          <p:nvPr/>
        </p:nvSpPr>
        <p:spPr>
          <a:xfrm>
            <a:off x="1212532" y="8758237"/>
            <a:ext cx="4751070" cy="91948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64" t="-6709" r="-1182" b="-9627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sp>
        <p:nvSpPr>
          <p:cNvPr id="206" name="Retângulo 206"/>
          <p:cNvSpPr/>
          <p:nvPr/>
        </p:nvSpPr>
        <p:spPr>
          <a:xfrm>
            <a:off x="649922" y="7852727"/>
            <a:ext cx="6259830" cy="8547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Portas com medida de 2200 ou acima vem com </a:t>
            </a:r>
            <a:r>
              <a:rPr lang="pt-BR" sz="1600" dirty="0" err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desempenador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para evitar o empenamento!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650" y="1096010"/>
            <a:ext cx="4524375" cy="9239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445" y="2625725"/>
            <a:ext cx="5476875" cy="1209675"/>
          </a:xfrm>
          <a:prstGeom prst="rect">
            <a:avLst/>
          </a:prstGeom>
        </p:spPr>
      </p:pic>
      <p:sp>
        <p:nvSpPr>
          <p:cNvPr id="4" name="Retângulo 269931">
            <a:extLst>
              <a:ext uri="{FF2B5EF4-FFF2-40B4-BE49-F238E27FC236}">
                <a16:creationId xmlns:a16="http://schemas.microsoft.com/office/drawing/2014/main" id="{8D74FD67-F06E-F0E0-1087-9254C236318B}"/>
              </a:ext>
            </a:extLst>
          </p:cNvPr>
          <p:cNvSpPr/>
          <p:nvPr/>
        </p:nvSpPr>
        <p:spPr>
          <a:xfrm>
            <a:off x="423068" y="9793288"/>
            <a:ext cx="6698297" cy="5289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b="1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Obs: O padrão BRANCO TX não está disponível para esse modelo de porta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2239010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113030" y="0"/>
            <a:ext cx="1978025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PORTA JOIAS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36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69230" name="Retângulo 269230"/>
          <p:cNvSpPr/>
          <p:nvPr/>
        </p:nvSpPr>
        <p:spPr>
          <a:xfrm>
            <a:off x="219710" y="2243455"/>
            <a:ext cx="7094220" cy="3255010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20" y="6577330"/>
            <a:ext cx="7126605" cy="1590040"/>
          </a:xfrm>
          <a:prstGeom prst="rect">
            <a:avLst/>
          </a:prstGeom>
        </p:spPr>
      </p:pic>
      <p:pic>
        <p:nvPicPr>
          <p:cNvPr id="12" name="Imagem 1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453" r="99396">
                        <a14:foregroundMark x1="37311" y1="53430" x2="37311" y2="53430"/>
                        <a14:foregroundMark x1="13746" y1="80866" x2="13746" y2="808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0000">
            <a:off x="866775" y="8084820"/>
            <a:ext cx="5840730" cy="2228215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5"/>
          <a:srcRect l="15526" t="13292" r="14079" b="15365"/>
          <a:stretch>
            <a:fillRect/>
          </a:stretch>
        </p:blipFill>
        <p:spPr>
          <a:xfrm>
            <a:off x="1976120" y="1930400"/>
            <a:ext cx="3580765" cy="3889375"/>
          </a:xfrm>
          <a:prstGeom prst="rect">
            <a:avLst/>
          </a:prstGeom>
        </p:spPr>
      </p:pic>
      <p:sp>
        <p:nvSpPr>
          <p:cNvPr id="2" name="Retângulo 269228"/>
          <p:cNvSpPr/>
          <p:nvPr/>
        </p:nvSpPr>
        <p:spPr>
          <a:xfrm>
            <a:off x="197485" y="581025"/>
            <a:ext cx="7155815" cy="11753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chemeClr val="tx1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 A melhor maneira de organizar suas joias e acessórios de forma prática e elegante é com os nossos portas joias, mantendo seus acessórios seguros enquanto adiciona um toque de classe ao seu ambiente.</a:t>
            </a:r>
            <a:endParaRPr lang="pt-BR" sz="1600">
              <a:solidFill>
                <a:srgbClr val="FF0000"/>
              </a:solidFill>
              <a:effectLst/>
              <a:latin typeface="Univers" panose="020B0603020202030204"/>
              <a:ea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955" y="76200"/>
            <a:ext cx="7582535" cy="10321290"/>
          </a:xfrm>
          <a:prstGeom prst="rect">
            <a:avLst/>
          </a:prstGeom>
        </p:spPr>
      </p:pic>
      <p:sp>
        <p:nvSpPr>
          <p:cNvPr id="5" name="Shape 69"/>
          <p:cNvSpPr/>
          <p:nvPr/>
        </p:nvSpPr>
        <p:spPr>
          <a:xfrm rot="10800000" flipH="1" flipV="1">
            <a:off x="-13970" y="29845"/>
            <a:ext cx="2239010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113030" y="0"/>
            <a:ext cx="1978025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PORTA JOIAS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8700" y="10418445"/>
            <a:ext cx="422275" cy="2724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37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20638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69228" name="Retângulo 269228"/>
          <p:cNvSpPr/>
          <p:nvPr/>
        </p:nvSpPr>
        <p:spPr>
          <a:xfrm>
            <a:off x="692785" y="1158240"/>
            <a:ext cx="1162050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Azul claro</a:t>
            </a:r>
          </a:p>
        </p:txBody>
      </p:sp>
      <p:pic>
        <p:nvPicPr>
          <p:cNvPr id="2" name="Imagem 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69625" r="85785" b="14133"/>
          <a:stretch>
            <a:fillRect/>
          </a:stretch>
        </p:blipFill>
        <p:spPr bwMode="auto">
          <a:xfrm>
            <a:off x="924560" y="3439160"/>
            <a:ext cx="693420" cy="632460"/>
          </a:xfrm>
          <a:prstGeom prst="rect">
            <a:avLst/>
          </a:prstGeom>
          <a:ln>
            <a:noFill/>
          </a:ln>
        </p:spPr>
      </p:pic>
      <p:pic>
        <p:nvPicPr>
          <p:cNvPr id="7" name="Imagem 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" t="9554" r="85869" b="74204"/>
          <a:stretch>
            <a:fillRect/>
          </a:stretch>
        </p:blipFill>
        <p:spPr bwMode="auto">
          <a:xfrm>
            <a:off x="927100" y="1490345"/>
            <a:ext cx="693420" cy="632460"/>
          </a:xfrm>
          <a:prstGeom prst="rect">
            <a:avLst/>
          </a:prstGeom>
          <a:ln>
            <a:noFill/>
          </a:ln>
        </p:spPr>
      </p:pic>
      <p:pic>
        <p:nvPicPr>
          <p:cNvPr id="8" name="Imagem 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9" t="10203" r="68004" b="73555"/>
          <a:stretch>
            <a:fillRect/>
          </a:stretch>
        </p:blipFill>
        <p:spPr bwMode="auto">
          <a:xfrm>
            <a:off x="2180590" y="1492250"/>
            <a:ext cx="693420" cy="632460"/>
          </a:xfrm>
          <a:prstGeom prst="rect">
            <a:avLst/>
          </a:prstGeom>
          <a:ln>
            <a:noFill/>
          </a:ln>
        </p:spPr>
      </p:pic>
      <p:pic>
        <p:nvPicPr>
          <p:cNvPr id="9" name="Imagem 9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72" t="9554" r="50331" b="74204"/>
          <a:stretch>
            <a:fillRect/>
          </a:stretch>
        </p:blipFill>
        <p:spPr bwMode="auto">
          <a:xfrm>
            <a:off x="3423920" y="1499235"/>
            <a:ext cx="693420" cy="632460"/>
          </a:xfrm>
          <a:prstGeom prst="rect">
            <a:avLst/>
          </a:prstGeom>
          <a:ln>
            <a:noFill/>
          </a:ln>
        </p:spPr>
      </p:pic>
      <p:pic>
        <p:nvPicPr>
          <p:cNvPr id="11" name="Imagem 1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37" t="9879" r="32466" b="73879"/>
          <a:stretch>
            <a:fillRect/>
          </a:stretch>
        </p:blipFill>
        <p:spPr bwMode="auto">
          <a:xfrm>
            <a:off x="4673600" y="1499870"/>
            <a:ext cx="693420" cy="632460"/>
          </a:xfrm>
          <a:prstGeom prst="rect">
            <a:avLst/>
          </a:prstGeom>
          <a:ln>
            <a:noFill/>
          </a:ln>
        </p:spPr>
      </p:pic>
      <p:pic>
        <p:nvPicPr>
          <p:cNvPr id="12" name="Imagem 1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6" t="10528" r="15177" b="73230"/>
          <a:stretch>
            <a:fillRect/>
          </a:stretch>
        </p:blipFill>
        <p:spPr bwMode="auto">
          <a:xfrm>
            <a:off x="5923280" y="1510030"/>
            <a:ext cx="693420" cy="632460"/>
          </a:xfrm>
          <a:prstGeom prst="rect">
            <a:avLst/>
          </a:prstGeom>
          <a:ln>
            <a:noFill/>
          </a:ln>
        </p:spPr>
      </p:pic>
      <p:pic>
        <p:nvPicPr>
          <p:cNvPr id="13" name="Imagem 1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0" t="39752" r="85593" b="44006"/>
          <a:stretch>
            <a:fillRect/>
          </a:stretch>
        </p:blipFill>
        <p:spPr bwMode="auto">
          <a:xfrm>
            <a:off x="924560" y="2439670"/>
            <a:ext cx="693420" cy="662305"/>
          </a:xfrm>
          <a:prstGeom prst="rect">
            <a:avLst/>
          </a:prstGeom>
          <a:ln>
            <a:noFill/>
          </a:ln>
        </p:spPr>
      </p:pic>
      <p:pic>
        <p:nvPicPr>
          <p:cNvPr id="14" name="Imagem 1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3" t="40077" r="67920" b="43681"/>
          <a:stretch>
            <a:fillRect/>
          </a:stretch>
        </p:blipFill>
        <p:spPr bwMode="auto">
          <a:xfrm>
            <a:off x="2174240" y="2447290"/>
            <a:ext cx="693420" cy="657225"/>
          </a:xfrm>
          <a:prstGeom prst="rect">
            <a:avLst/>
          </a:prstGeom>
          <a:ln>
            <a:noFill/>
          </a:ln>
        </p:spPr>
      </p:pic>
      <p:pic>
        <p:nvPicPr>
          <p:cNvPr id="15" name="Imagem 1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4" t="39752" r="50439" b="44006"/>
          <a:stretch>
            <a:fillRect/>
          </a:stretch>
        </p:blipFill>
        <p:spPr bwMode="auto">
          <a:xfrm>
            <a:off x="3423920" y="2453005"/>
            <a:ext cx="693420" cy="650875"/>
          </a:xfrm>
          <a:prstGeom prst="rect">
            <a:avLst/>
          </a:prstGeom>
          <a:ln>
            <a:noFill/>
          </a:ln>
        </p:spPr>
      </p:pic>
      <p:pic>
        <p:nvPicPr>
          <p:cNvPr id="16" name="Imagem 1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21" t="40401" r="32382" b="43357"/>
          <a:stretch>
            <a:fillRect/>
          </a:stretch>
        </p:blipFill>
        <p:spPr bwMode="auto">
          <a:xfrm>
            <a:off x="4673600" y="2468880"/>
            <a:ext cx="693420" cy="632460"/>
          </a:xfrm>
          <a:prstGeom prst="rect">
            <a:avLst/>
          </a:prstGeom>
          <a:ln>
            <a:noFill/>
          </a:ln>
        </p:spPr>
      </p:pic>
      <p:pic>
        <p:nvPicPr>
          <p:cNvPr id="17" name="Imagem 1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96" t="39751" r="14900" b="44007"/>
          <a:stretch>
            <a:fillRect/>
          </a:stretch>
        </p:blipFill>
        <p:spPr bwMode="auto">
          <a:xfrm>
            <a:off x="5918200" y="2466340"/>
            <a:ext cx="697865" cy="632460"/>
          </a:xfrm>
          <a:prstGeom prst="rect">
            <a:avLst/>
          </a:prstGeom>
          <a:ln>
            <a:noFill/>
          </a:ln>
        </p:spPr>
      </p:pic>
      <p:pic>
        <p:nvPicPr>
          <p:cNvPr id="19" name="Imagem 19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8" t="69944" r="68075" b="13814"/>
          <a:stretch>
            <a:fillRect/>
          </a:stretch>
        </p:blipFill>
        <p:spPr bwMode="auto">
          <a:xfrm>
            <a:off x="2174240" y="3439160"/>
            <a:ext cx="693420" cy="632460"/>
          </a:xfrm>
          <a:prstGeom prst="rect">
            <a:avLst/>
          </a:prstGeom>
          <a:ln>
            <a:noFill/>
          </a:ln>
        </p:spPr>
      </p:pic>
      <p:pic>
        <p:nvPicPr>
          <p:cNvPr id="20" name="Imagem 20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15" t="68989" r="49988" b="14769"/>
          <a:stretch>
            <a:fillRect/>
          </a:stretch>
        </p:blipFill>
        <p:spPr bwMode="auto">
          <a:xfrm>
            <a:off x="3423920" y="3439160"/>
            <a:ext cx="693420" cy="632460"/>
          </a:xfrm>
          <a:prstGeom prst="rect">
            <a:avLst/>
          </a:prstGeom>
          <a:ln>
            <a:noFill/>
          </a:ln>
        </p:spPr>
      </p:pic>
      <p:pic>
        <p:nvPicPr>
          <p:cNvPr id="21" name="Imagem 2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36" t="68989" r="32467" b="14769"/>
          <a:stretch>
            <a:fillRect/>
          </a:stretch>
        </p:blipFill>
        <p:spPr bwMode="auto">
          <a:xfrm>
            <a:off x="4673600" y="3437890"/>
            <a:ext cx="693420" cy="632460"/>
          </a:xfrm>
          <a:prstGeom prst="rect">
            <a:avLst/>
          </a:prstGeom>
          <a:ln>
            <a:noFill/>
          </a:ln>
        </p:spPr>
      </p:pic>
      <p:sp>
        <p:nvSpPr>
          <p:cNvPr id="25" name="Retângulo 269228"/>
          <p:cNvSpPr/>
          <p:nvPr/>
        </p:nvSpPr>
        <p:spPr>
          <a:xfrm>
            <a:off x="1946275" y="1158240"/>
            <a:ext cx="1237615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Azul Royal</a:t>
            </a:r>
          </a:p>
        </p:txBody>
      </p:sp>
      <p:sp>
        <p:nvSpPr>
          <p:cNvPr id="26" name="Retângulo 269228"/>
          <p:cNvSpPr/>
          <p:nvPr/>
        </p:nvSpPr>
        <p:spPr>
          <a:xfrm>
            <a:off x="3422015" y="1158240"/>
            <a:ext cx="793115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Bege</a:t>
            </a:r>
          </a:p>
        </p:txBody>
      </p:sp>
      <p:sp>
        <p:nvSpPr>
          <p:cNvPr id="27" name="Retângulo 269228"/>
          <p:cNvSpPr/>
          <p:nvPr/>
        </p:nvSpPr>
        <p:spPr>
          <a:xfrm>
            <a:off x="4624070" y="1158240"/>
            <a:ext cx="806450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Cinza</a:t>
            </a:r>
          </a:p>
        </p:txBody>
      </p:sp>
      <p:sp>
        <p:nvSpPr>
          <p:cNvPr id="28" name="Retângulo 269228"/>
          <p:cNvSpPr/>
          <p:nvPr/>
        </p:nvSpPr>
        <p:spPr>
          <a:xfrm>
            <a:off x="5923280" y="1158240"/>
            <a:ext cx="742950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Gelo</a:t>
            </a:r>
          </a:p>
        </p:txBody>
      </p:sp>
      <p:sp>
        <p:nvSpPr>
          <p:cNvPr id="29" name="Retângulo 269228"/>
          <p:cNvSpPr/>
          <p:nvPr/>
        </p:nvSpPr>
        <p:spPr>
          <a:xfrm>
            <a:off x="934085" y="2127250"/>
            <a:ext cx="730250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Lilas</a:t>
            </a:r>
          </a:p>
        </p:txBody>
      </p:sp>
      <p:sp>
        <p:nvSpPr>
          <p:cNvPr id="30" name="Retângulo 269228"/>
          <p:cNvSpPr/>
          <p:nvPr/>
        </p:nvSpPr>
        <p:spPr>
          <a:xfrm>
            <a:off x="2082800" y="2127250"/>
            <a:ext cx="922020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Marron</a:t>
            </a:r>
          </a:p>
        </p:txBody>
      </p:sp>
      <p:sp>
        <p:nvSpPr>
          <p:cNvPr id="31" name="Retângulo 269228"/>
          <p:cNvSpPr/>
          <p:nvPr/>
        </p:nvSpPr>
        <p:spPr>
          <a:xfrm>
            <a:off x="3449320" y="2127250"/>
            <a:ext cx="679450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Pink</a:t>
            </a:r>
          </a:p>
        </p:txBody>
      </p:sp>
      <p:sp>
        <p:nvSpPr>
          <p:cNvPr id="32" name="Retângulo 269228"/>
          <p:cNvSpPr/>
          <p:nvPr/>
        </p:nvSpPr>
        <p:spPr>
          <a:xfrm>
            <a:off x="4673600" y="2127250"/>
            <a:ext cx="756285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Preto</a:t>
            </a:r>
          </a:p>
        </p:txBody>
      </p:sp>
      <p:sp>
        <p:nvSpPr>
          <p:cNvPr id="33" name="Retângulo 269228"/>
          <p:cNvSpPr/>
          <p:nvPr/>
        </p:nvSpPr>
        <p:spPr>
          <a:xfrm>
            <a:off x="5922010" y="2140585"/>
            <a:ext cx="683260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Rosa</a:t>
            </a:r>
          </a:p>
        </p:txBody>
      </p:sp>
      <p:sp>
        <p:nvSpPr>
          <p:cNvPr id="34" name="Retângulo 269228"/>
          <p:cNvSpPr/>
          <p:nvPr/>
        </p:nvSpPr>
        <p:spPr>
          <a:xfrm>
            <a:off x="822959" y="3096260"/>
            <a:ext cx="955675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Salmão</a:t>
            </a:r>
          </a:p>
        </p:txBody>
      </p:sp>
      <p:sp>
        <p:nvSpPr>
          <p:cNvPr id="35" name="Retângulo 269228"/>
          <p:cNvSpPr/>
          <p:nvPr/>
        </p:nvSpPr>
        <p:spPr>
          <a:xfrm>
            <a:off x="1946275" y="3096260"/>
            <a:ext cx="1237615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TerraCota</a:t>
            </a:r>
          </a:p>
        </p:txBody>
      </p:sp>
      <p:sp>
        <p:nvSpPr>
          <p:cNvPr id="36" name="Retângulo 269228"/>
          <p:cNvSpPr/>
          <p:nvPr/>
        </p:nvSpPr>
        <p:spPr>
          <a:xfrm>
            <a:off x="3263265" y="3096260"/>
            <a:ext cx="1162050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Turquesa</a:t>
            </a:r>
          </a:p>
        </p:txBody>
      </p:sp>
      <p:sp>
        <p:nvSpPr>
          <p:cNvPr id="37" name="Retângulo 269228"/>
          <p:cNvSpPr/>
          <p:nvPr/>
        </p:nvSpPr>
        <p:spPr>
          <a:xfrm>
            <a:off x="4453255" y="3096260"/>
            <a:ext cx="1162050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Vermelho</a:t>
            </a:r>
          </a:p>
        </p:txBody>
      </p:sp>
      <p:sp>
        <p:nvSpPr>
          <p:cNvPr id="39" name="Retângulo 269228"/>
          <p:cNvSpPr/>
          <p:nvPr/>
        </p:nvSpPr>
        <p:spPr>
          <a:xfrm>
            <a:off x="2919095" y="689610"/>
            <a:ext cx="1790700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dirty="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Linha </a:t>
            </a:r>
            <a:r>
              <a:rPr lang="pt-BR" sz="2000" dirty="0" err="1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Velluto</a:t>
            </a:r>
            <a:endParaRPr lang="pt-BR" sz="2000" dirty="0">
              <a:solidFill>
                <a:srgbClr val="FFFF00"/>
              </a:solidFill>
              <a:effectLst/>
              <a:latin typeface="Univers" panose="020B0603020202030204"/>
              <a:ea typeface="Times New Roman" panose="02020603050405020304"/>
              <a:cs typeface="Times New Roman" panose="02020603050405020304"/>
            </a:endParaRPr>
          </a:p>
        </p:txBody>
      </p:sp>
      <p:pic>
        <p:nvPicPr>
          <p:cNvPr id="40" name="Imagem 23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6" t="21365" r="81936" b="42465"/>
          <a:stretch>
            <a:fillRect/>
          </a:stretch>
        </p:blipFill>
        <p:spPr bwMode="auto">
          <a:xfrm>
            <a:off x="899160" y="5038725"/>
            <a:ext cx="693420" cy="634365"/>
          </a:xfrm>
          <a:prstGeom prst="rect">
            <a:avLst/>
          </a:prstGeom>
          <a:ln>
            <a:noFill/>
          </a:ln>
        </p:spPr>
      </p:pic>
      <p:pic>
        <p:nvPicPr>
          <p:cNvPr id="41" name="Imagem 24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3" t="22187" r="58609" b="41643"/>
          <a:stretch>
            <a:fillRect/>
          </a:stretch>
        </p:blipFill>
        <p:spPr bwMode="auto">
          <a:xfrm>
            <a:off x="2180590" y="5038725"/>
            <a:ext cx="693420" cy="634365"/>
          </a:xfrm>
          <a:prstGeom prst="rect">
            <a:avLst/>
          </a:prstGeom>
          <a:ln>
            <a:noFill/>
          </a:ln>
        </p:spPr>
      </p:pic>
      <p:pic>
        <p:nvPicPr>
          <p:cNvPr id="42" name="Imagem 25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96" t="22187" r="35866" b="41643"/>
          <a:stretch>
            <a:fillRect/>
          </a:stretch>
        </p:blipFill>
        <p:spPr bwMode="auto">
          <a:xfrm>
            <a:off x="3422015" y="5036820"/>
            <a:ext cx="693420" cy="634365"/>
          </a:xfrm>
          <a:prstGeom prst="rect">
            <a:avLst/>
          </a:prstGeom>
          <a:ln>
            <a:noFill/>
          </a:ln>
        </p:spPr>
      </p:pic>
      <p:pic>
        <p:nvPicPr>
          <p:cNvPr id="43" name="Imagem 26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24" t="21365" r="12538" b="42465"/>
          <a:stretch>
            <a:fillRect/>
          </a:stretch>
        </p:blipFill>
        <p:spPr bwMode="auto">
          <a:xfrm>
            <a:off x="4673600" y="5038725"/>
            <a:ext cx="693420" cy="634365"/>
          </a:xfrm>
          <a:prstGeom prst="rect">
            <a:avLst/>
          </a:prstGeom>
          <a:ln>
            <a:noFill/>
          </a:ln>
        </p:spPr>
      </p:pic>
      <p:sp>
        <p:nvSpPr>
          <p:cNvPr id="44" name="Retângulo 269228"/>
          <p:cNvSpPr/>
          <p:nvPr/>
        </p:nvSpPr>
        <p:spPr>
          <a:xfrm>
            <a:off x="578485" y="4711065"/>
            <a:ext cx="1431290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Champagne</a:t>
            </a:r>
          </a:p>
        </p:txBody>
      </p:sp>
      <p:sp>
        <p:nvSpPr>
          <p:cNvPr id="45" name="Retângulo 269228"/>
          <p:cNvSpPr/>
          <p:nvPr/>
        </p:nvSpPr>
        <p:spPr>
          <a:xfrm>
            <a:off x="2149475" y="4712970"/>
            <a:ext cx="729615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Prata</a:t>
            </a:r>
          </a:p>
        </p:txBody>
      </p:sp>
      <p:sp>
        <p:nvSpPr>
          <p:cNvPr id="46" name="Retângulo 269228"/>
          <p:cNvSpPr/>
          <p:nvPr/>
        </p:nvSpPr>
        <p:spPr>
          <a:xfrm>
            <a:off x="3402965" y="4712970"/>
            <a:ext cx="727710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Preto</a:t>
            </a:r>
          </a:p>
        </p:txBody>
      </p:sp>
      <p:sp>
        <p:nvSpPr>
          <p:cNvPr id="47" name="Retângulo 269228"/>
          <p:cNvSpPr/>
          <p:nvPr/>
        </p:nvSpPr>
        <p:spPr>
          <a:xfrm>
            <a:off x="4504055" y="4712970"/>
            <a:ext cx="1162050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Turquesa</a:t>
            </a:r>
          </a:p>
        </p:txBody>
      </p:sp>
      <p:sp>
        <p:nvSpPr>
          <p:cNvPr id="48" name="Retângulo 269228"/>
          <p:cNvSpPr/>
          <p:nvPr/>
        </p:nvSpPr>
        <p:spPr>
          <a:xfrm>
            <a:off x="3024505" y="4278630"/>
            <a:ext cx="1627505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Linha Court</a:t>
            </a:r>
          </a:p>
        </p:txBody>
      </p:sp>
      <p:sp>
        <p:nvSpPr>
          <p:cNvPr id="53" name="Retângulo 269228"/>
          <p:cNvSpPr/>
          <p:nvPr/>
        </p:nvSpPr>
        <p:spPr>
          <a:xfrm>
            <a:off x="619540" y="6295390"/>
            <a:ext cx="1169035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Azul Claro</a:t>
            </a:r>
          </a:p>
        </p:txBody>
      </p:sp>
      <p:sp>
        <p:nvSpPr>
          <p:cNvPr id="54" name="Retângulo 269228"/>
          <p:cNvSpPr/>
          <p:nvPr/>
        </p:nvSpPr>
        <p:spPr>
          <a:xfrm>
            <a:off x="1807210" y="6297295"/>
            <a:ext cx="1484630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Azul Marinho</a:t>
            </a:r>
          </a:p>
        </p:txBody>
      </p:sp>
      <p:sp>
        <p:nvSpPr>
          <p:cNvPr id="55" name="Retângulo 269228"/>
          <p:cNvSpPr/>
          <p:nvPr/>
        </p:nvSpPr>
        <p:spPr>
          <a:xfrm>
            <a:off x="3347554" y="7325981"/>
            <a:ext cx="963930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Marfim</a:t>
            </a:r>
          </a:p>
        </p:txBody>
      </p:sp>
      <p:sp>
        <p:nvSpPr>
          <p:cNvPr id="56" name="Retângulo 269228"/>
          <p:cNvSpPr/>
          <p:nvPr/>
        </p:nvSpPr>
        <p:spPr>
          <a:xfrm>
            <a:off x="3432948" y="6344023"/>
            <a:ext cx="715010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Cairo</a:t>
            </a:r>
          </a:p>
        </p:txBody>
      </p:sp>
      <p:sp>
        <p:nvSpPr>
          <p:cNvPr id="57" name="Retângulo 269228"/>
          <p:cNvSpPr/>
          <p:nvPr/>
        </p:nvSpPr>
        <p:spPr>
          <a:xfrm>
            <a:off x="3009900" y="5852795"/>
            <a:ext cx="1614170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dirty="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Linha Textil</a:t>
            </a:r>
          </a:p>
        </p:txBody>
      </p:sp>
      <p:pic>
        <p:nvPicPr>
          <p:cNvPr id="58" name="Imagem 29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9" t="6897" r="85365" b="78996"/>
          <a:stretch>
            <a:fillRect/>
          </a:stretch>
        </p:blipFill>
        <p:spPr bwMode="auto">
          <a:xfrm>
            <a:off x="899160" y="6630670"/>
            <a:ext cx="693420" cy="632460"/>
          </a:xfrm>
          <a:prstGeom prst="rect">
            <a:avLst/>
          </a:prstGeom>
          <a:ln>
            <a:noFill/>
          </a:ln>
        </p:spPr>
      </p:pic>
      <p:pic>
        <p:nvPicPr>
          <p:cNvPr id="59" name="Imagem 30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4" t="6729" r="66360" b="79164"/>
          <a:stretch>
            <a:fillRect/>
          </a:stretch>
        </p:blipFill>
        <p:spPr bwMode="auto">
          <a:xfrm>
            <a:off x="2185670" y="6643370"/>
            <a:ext cx="693420" cy="632460"/>
          </a:xfrm>
          <a:prstGeom prst="rect">
            <a:avLst/>
          </a:prstGeom>
          <a:ln>
            <a:noFill/>
          </a:ln>
        </p:spPr>
      </p:pic>
      <p:pic>
        <p:nvPicPr>
          <p:cNvPr id="60" name="Imagem 31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41" t="6584" r="46583" b="79309"/>
          <a:stretch>
            <a:fillRect/>
          </a:stretch>
        </p:blipFill>
        <p:spPr bwMode="auto">
          <a:xfrm>
            <a:off x="3472455" y="7659356"/>
            <a:ext cx="693420" cy="632460"/>
          </a:xfrm>
          <a:prstGeom prst="rect">
            <a:avLst/>
          </a:prstGeom>
          <a:ln>
            <a:noFill/>
          </a:ln>
        </p:spPr>
      </p:pic>
      <p:pic>
        <p:nvPicPr>
          <p:cNvPr id="269216" name="Imagem 269216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08" t="6741" r="27616" b="79152"/>
          <a:stretch>
            <a:fillRect/>
          </a:stretch>
        </p:blipFill>
        <p:spPr bwMode="auto">
          <a:xfrm>
            <a:off x="3454538" y="6669778"/>
            <a:ext cx="693420" cy="632460"/>
          </a:xfrm>
          <a:prstGeom prst="rect">
            <a:avLst/>
          </a:prstGeom>
          <a:ln>
            <a:noFill/>
          </a:ln>
        </p:spPr>
      </p:pic>
      <p:pic>
        <p:nvPicPr>
          <p:cNvPr id="269217" name="Imagem 269217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21" t="6439" r="8103" b="79454"/>
          <a:stretch>
            <a:fillRect/>
          </a:stretch>
        </p:blipFill>
        <p:spPr bwMode="auto">
          <a:xfrm>
            <a:off x="4704218" y="6682478"/>
            <a:ext cx="693420" cy="632460"/>
          </a:xfrm>
          <a:prstGeom prst="rect">
            <a:avLst/>
          </a:prstGeom>
          <a:ln>
            <a:noFill/>
          </a:ln>
        </p:spPr>
      </p:pic>
      <p:pic>
        <p:nvPicPr>
          <p:cNvPr id="269218" name="Imagem 269218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" t="31694" r="85574" b="54199"/>
          <a:stretch>
            <a:fillRect/>
          </a:stretch>
        </p:blipFill>
        <p:spPr bwMode="auto">
          <a:xfrm>
            <a:off x="5910471" y="6682478"/>
            <a:ext cx="693420" cy="632460"/>
          </a:xfrm>
          <a:prstGeom prst="rect">
            <a:avLst/>
          </a:prstGeom>
          <a:ln>
            <a:noFill/>
          </a:ln>
        </p:spPr>
      </p:pic>
      <p:pic>
        <p:nvPicPr>
          <p:cNvPr id="269220" name="Imagem 269220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3" t="31410" r="66211" b="54483"/>
          <a:stretch>
            <a:fillRect/>
          </a:stretch>
        </p:blipFill>
        <p:spPr bwMode="auto">
          <a:xfrm>
            <a:off x="941843" y="7602523"/>
            <a:ext cx="693420" cy="632460"/>
          </a:xfrm>
          <a:prstGeom prst="rect">
            <a:avLst/>
          </a:prstGeom>
          <a:ln>
            <a:noFill/>
          </a:ln>
        </p:spPr>
      </p:pic>
      <p:pic>
        <p:nvPicPr>
          <p:cNvPr id="269221" name="Imagem 269221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97" t="31664" r="46827" b="54229"/>
          <a:stretch>
            <a:fillRect/>
          </a:stretch>
        </p:blipFill>
        <p:spPr bwMode="auto">
          <a:xfrm>
            <a:off x="2204858" y="7602523"/>
            <a:ext cx="693420" cy="632460"/>
          </a:xfrm>
          <a:prstGeom prst="rect">
            <a:avLst/>
          </a:prstGeom>
          <a:ln>
            <a:noFill/>
          </a:ln>
        </p:spPr>
      </p:pic>
      <p:pic>
        <p:nvPicPr>
          <p:cNvPr id="269223" name="Imagem 269223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5" t="31664" r="8289" b="54229"/>
          <a:stretch>
            <a:fillRect/>
          </a:stretch>
        </p:blipFill>
        <p:spPr bwMode="auto">
          <a:xfrm>
            <a:off x="5923280" y="7667928"/>
            <a:ext cx="693420" cy="632460"/>
          </a:xfrm>
          <a:prstGeom prst="rect">
            <a:avLst/>
          </a:prstGeom>
          <a:ln>
            <a:noFill/>
          </a:ln>
        </p:spPr>
      </p:pic>
      <p:pic>
        <p:nvPicPr>
          <p:cNvPr id="269224" name="Imagem 269224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" t="56430" r="85609" b="29463"/>
          <a:stretch>
            <a:fillRect/>
          </a:stretch>
        </p:blipFill>
        <p:spPr bwMode="auto">
          <a:xfrm>
            <a:off x="899160" y="8648700"/>
            <a:ext cx="693420" cy="632460"/>
          </a:xfrm>
          <a:prstGeom prst="rect">
            <a:avLst/>
          </a:prstGeom>
          <a:ln>
            <a:noFill/>
          </a:ln>
        </p:spPr>
      </p:pic>
      <p:pic>
        <p:nvPicPr>
          <p:cNvPr id="269225" name="Imagem 269225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1" t="56743" r="66423" b="29150"/>
          <a:stretch>
            <a:fillRect/>
          </a:stretch>
        </p:blipFill>
        <p:spPr bwMode="auto">
          <a:xfrm>
            <a:off x="2174240" y="8648700"/>
            <a:ext cx="693420" cy="632460"/>
          </a:xfrm>
          <a:prstGeom prst="rect">
            <a:avLst/>
          </a:prstGeom>
          <a:ln>
            <a:noFill/>
          </a:ln>
        </p:spPr>
      </p:pic>
      <p:pic>
        <p:nvPicPr>
          <p:cNvPr id="269226" name="Imagem 269226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11" t="56460" r="47013" b="29433"/>
          <a:stretch>
            <a:fillRect/>
          </a:stretch>
        </p:blipFill>
        <p:spPr bwMode="auto">
          <a:xfrm>
            <a:off x="3437255" y="8648700"/>
            <a:ext cx="693420" cy="632460"/>
          </a:xfrm>
          <a:prstGeom prst="rect">
            <a:avLst/>
          </a:prstGeom>
          <a:ln>
            <a:noFill/>
          </a:ln>
        </p:spPr>
      </p:pic>
      <p:pic>
        <p:nvPicPr>
          <p:cNvPr id="61" name="Imagem 269228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5" t="56430" r="8289" b="29463"/>
          <a:stretch>
            <a:fillRect/>
          </a:stretch>
        </p:blipFill>
        <p:spPr bwMode="auto">
          <a:xfrm>
            <a:off x="5918200" y="8648700"/>
            <a:ext cx="693420" cy="632460"/>
          </a:xfrm>
          <a:prstGeom prst="rect">
            <a:avLst/>
          </a:prstGeom>
          <a:ln>
            <a:noFill/>
          </a:ln>
        </p:spPr>
      </p:pic>
      <p:pic>
        <p:nvPicPr>
          <p:cNvPr id="62" name="Imagem 269229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" t="80882" r="85609" b="5011"/>
          <a:stretch>
            <a:fillRect/>
          </a:stretch>
        </p:blipFill>
        <p:spPr bwMode="auto">
          <a:xfrm>
            <a:off x="899160" y="9583420"/>
            <a:ext cx="693420" cy="632460"/>
          </a:xfrm>
          <a:prstGeom prst="rect">
            <a:avLst/>
          </a:prstGeom>
          <a:ln>
            <a:noFill/>
          </a:ln>
        </p:spPr>
      </p:pic>
      <p:pic>
        <p:nvPicPr>
          <p:cNvPr id="83" name="Imagem 269222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93" t="31410" r="27231" b="54483"/>
          <a:stretch>
            <a:fillRect/>
          </a:stretch>
        </p:blipFill>
        <p:spPr bwMode="auto">
          <a:xfrm>
            <a:off x="4673600" y="7667928"/>
            <a:ext cx="693420" cy="632460"/>
          </a:xfrm>
          <a:prstGeom prst="rect">
            <a:avLst/>
          </a:prstGeom>
          <a:ln>
            <a:noFill/>
          </a:ln>
        </p:spPr>
      </p:pic>
      <p:pic>
        <p:nvPicPr>
          <p:cNvPr id="84" name="Imagem 269227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66" t="56430" r="27558" b="29463"/>
          <a:stretch>
            <a:fillRect/>
          </a:stretch>
        </p:blipFill>
        <p:spPr bwMode="auto">
          <a:xfrm>
            <a:off x="4673600" y="8648700"/>
            <a:ext cx="693420" cy="632460"/>
          </a:xfrm>
          <a:prstGeom prst="rect">
            <a:avLst/>
          </a:prstGeom>
          <a:ln>
            <a:noFill/>
          </a:ln>
        </p:spPr>
      </p:pic>
      <p:sp>
        <p:nvSpPr>
          <p:cNvPr id="85" name="Caixa de Texto 84"/>
          <p:cNvSpPr txBox="1"/>
          <p:nvPr/>
        </p:nvSpPr>
        <p:spPr>
          <a:xfrm>
            <a:off x="708660" y="10564495"/>
            <a:ext cx="25196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altLang="en-US"/>
          </a:p>
        </p:txBody>
      </p:sp>
      <p:sp>
        <p:nvSpPr>
          <p:cNvPr id="89" name="Retângulo 269228"/>
          <p:cNvSpPr/>
          <p:nvPr/>
        </p:nvSpPr>
        <p:spPr>
          <a:xfrm>
            <a:off x="4525148" y="6344023"/>
            <a:ext cx="1183640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Caramelo</a:t>
            </a:r>
          </a:p>
        </p:txBody>
      </p:sp>
      <p:sp>
        <p:nvSpPr>
          <p:cNvPr id="90" name="Retângulo 269228"/>
          <p:cNvSpPr/>
          <p:nvPr/>
        </p:nvSpPr>
        <p:spPr>
          <a:xfrm>
            <a:off x="5776486" y="6356723"/>
            <a:ext cx="1042670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Dourado</a:t>
            </a:r>
          </a:p>
        </p:txBody>
      </p:sp>
      <p:sp>
        <p:nvSpPr>
          <p:cNvPr id="91" name="Retângulo 269228"/>
          <p:cNvSpPr/>
          <p:nvPr/>
        </p:nvSpPr>
        <p:spPr>
          <a:xfrm>
            <a:off x="777378" y="7276768"/>
            <a:ext cx="1023620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Genebra</a:t>
            </a:r>
          </a:p>
        </p:txBody>
      </p:sp>
      <p:sp>
        <p:nvSpPr>
          <p:cNvPr id="92" name="Retângulo 269228"/>
          <p:cNvSpPr/>
          <p:nvPr/>
        </p:nvSpPr>
        <p:spPr>
          <a:xfrm>
            <a:off x="2227718" y="7278673"/>
            <a:ext cx="712470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 err="1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Lilas</a:t>
            </a:r>
            <a:endParaRPr lang="pt-BR" sz="1600" dirty="0">
              <a:solidFill>
                <a:srgbClr val="FFFF00"/>
              </a:solidFill>
              <a:effectLst/>
              <a:latin typeface="Univers" panose="020B0603020202030204"/>
              <a:ea typeface="Times New Roman" panose="02020603050405020304"/>
              <a:cs typeface="Times New Roman" panose="02020603050405020304"/>
            </a:endParaRPr>
          </a:p>
        </p:txBody>
      </p:sp>
      <p:sp>
        <p:nvSpPr>
          <p:cNvPr id="93" name="Retângulo 269228"/>
          <p:cNvSpPr/>
          <p:nvPr/>
        </p:nvSpPr>
        <p:spPr>
          <a:xfrm>
            <a:off x="4595495" y="7344078"/>
            <a:ext cx="1019810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 err="1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Marron</a:t>
            </a:r>
            <a:endParaRPr lang="pt-BR" sz="1600" dirty="0">
              <a:solidFill>
                <a:srgbClr val="FFFF00"/>
              </a:solidFill>
              <a:effectLst/>
              <a:latin typeface="Univers" panose="020B0603020202030204"/>
              <a:ea typeface="Times New Roman" panose="02020603050405020304"/>
              <a:cs typeface="Times New Roman" panose="02020603050405020304"/>
            </a:endParaRPr>
          </a:p>
        </p:txBody>
      </p:sp>
      <p:sp>
        <p:nvSpPr>
          <p:cNvPr id="94" name="Retângulo 269228"/>
          <p:cNvSpPr/>
          <p:nvPr/>
        </p:nvSpPr>
        <p:spPr>
          <a:xfrm>
            <a:off x="5855970" y="7344078"/>
            <a:ext cx="810260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Menta</a:t>
            </a:r>
          </a:p>
        </p:txBody>
      </p:sp>
      <p:sp>
        <p:nvSpPr>
          <p:cNvPr id="95" name="Retângulo 269228"/>
          <p:cNvSpPr/>
          <p:nvPr/>
        </p:nvSpPr>
        <p:spPr>
          <a:xfrm>
            <a:off x="495935" y="8324850"/>
            <a:ext cx="1450340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Palha Branca</a:t>
            </a:r>
          </a:p>
        </p:txBody>
      </p:sp>
      <p:sp>
        <p:nvSpPr>
          <p:cNvPr id="96" name="Retângulo 269228"/>
          <p:cNvSpPr/>
          <p:nvPr/>
        </p:nvSpPr>
        <p:spPr>
          <a:xfrm>
            <a:off x="1884045" y="8324850"/>
            <a:ext cx="1343025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Palha Cinza</a:t>
            </a:r>
          </a:p>
        </p:txBody>
      </p:sp>
      <p:sp>
        <p:nvSpPr>
          <p:cNvPr id="97" name="Retângulo 269228"/>
          <p:cNvSpPr/>
          <p:nvPr/>
        </p:nvSpPr>
        <p:spPr>
          <a:xfrm>
            <a:off x="3291840" y="8324850"/>
            <a:ext cx="1116964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Pêssego</a:t>
            </a:r>
          </a:p>
        </p:txBody>
      </p:sp>
      <p:sp>
        <p:nvSpPr>
          <p:cNvPr id="98" name="Retângulo 269228"/>
          <p:cNvSpPr/>
          <p:nvPr/>
        </p:nvSpPr>
        <p:spPr>
          <a:xfrm>
            <a:off x="4709795" y="8324850"/>
            <a:ext cx="619125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Pink</a:t>
            </a:r>
          </a:p>
        </p:txBody>
      </p:sp>
      <p:sp>
        <p:nvSpPr>
          <p:cNvPr id="99" name="Retângulo 269228"/>
          <p:cNvSpPr/>
          <p:nvPr/>
        </p:nvSpPr>
        <p:spPr>
          <a:xfrm>
            <a:off x="5890260" y="8322945"/>
            <a:ext cx="715010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Preto</a:t>
            </a:r>
          </a:p>
        </p:txBody>
      </p:sp>
      <p:sp>
        <p:nvSpPr>
          <p:cNvPr id="100" name="Retângulo 269228"/>
          <p:cNvSpPr/>
          <p:nvPr/>
        </p:nvSpPr>
        <p:spPr>
          <a:xfrm>
            <a:off x="902335" y="9257665"/>
            <a:ext cx="739775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Rosa</a:t>
            </a:r>
          </a:p>
        </p:txBody>
      </p:sp>
      <p:sp>
        <p:nvSpPr>
          <p:cNvPr id="4" name="Retângulo 269228"/>
          <p:cNvSpPr/>
          <p:nvPr/>
        </p:nvSpPr>
        <p:spPr>
          <a:xfrm>
            <a:off x="2196465" y="217170"/>
            <a:ext cx="3418840" cy="421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dirty="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Acabamentos disponíveis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6017"/>
          <p:cNvSpPr/>
          <p:nvPr/>
        </p:nvSpPr>
        <p:spPr>
          <a:xfrm>
            <a:off x="3568700" y="10418445"/>
            <a:ext cx="422275" cy="2724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38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638" y="0"/>
            <a:ext cx="7599998" cy="10434320"/>
          </a:xfrm>
          <a:prstGeom prst="rect">
            <a:avLst/>
          </a:prstGeom>
        </p:spPr>
      </p:pic>
      <p:sp>
        <p:nvSpPr>
          <p:cNvPr id="5" name="Shape 69"/>
          <p:cNvSpPr/>
          <p:nvPr/>
        </p:nvSpPr>
        <p:spPr>
          <a:xfrm rot="10800000" flipH="1" flipV="1">
            <a:off x="-27222" y="29845"/>
            <a:ext cx="2239010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113030" y="0"/>
            <a:ext cx="1978025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PORTA JOIAS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3" name="Retângulo 6013"/>
          <p:cNvSpPr/>
          <p:nvPr/>
        </p:nvSpPr>
        <p:spPr>
          <a:xfrm flipV="1">
            <a:off x="-20638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69228" name="Retângulo 269228"/>
          <p:cNvSpPr/>
          <p:nvPr/>
        </p:nvSpPr>
        <p:spPr>
          <a:xfrm>
            <a:off x="692785" y="960120"/>
            <a:ext cx="1162050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Azul claro</a:t>
            </a:r>
          </a:p>
        </p:txBody>
      </p:sp>
      <p:sp>
        <p:nvSpPr>
          <p:cNvPr id="25" name="Retângulo 269228"/>
          <p:cNvSpPr/>
          <p:nvPr/>
        </p:nvSpPr>
        <p:spPr>
          <a:xfrm>
            <a:off x="1819275" y="960120"/>
            <a:ext cx="1482725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Azul Marinho</a:t>
            </a:r>
          </a:p>
        </p:txBody>
      </p:sp>
      <p:sp>
        <p:nvSpPr>
          <p:cNvPr id="26" name="Retângulo 269228"/>
          <p:cNvSpPr/>
          <p:nvPr/>
        </p:nvSpPr>
        <p:spPr>
          <a:xfrm>
            <a:off x="3242006" y="960120"/>
            <a:ext cx="1162049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Caramelo</a:t>
            </a:r>
          </a:p>
        </p:txBody>
      </p:sp>
      <p:sp>
        <p:nvSpPr>
          <p:cNvPr id="27" name="Retângulo 269228"/>
          <p:cNvSpPr/>
          <p:nvPr/>
        </p:nvSpPr>
        <p:spPr>
          <a:xfrm>
            <a:off x="4546849" y="960120"/>
            <a:ext cx="1033780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Chumbo</a:t>
            </a:r>
          </a:p>
        </p:txBody>
      </p:sp>
      <p:sp>
        <p:nvSpPr>
          <p:cNvPr id="28" name="Retângulo 269228"/>
          <p:cNvSpPr/>
          <p:nvPr/>
        </p:nvSpPr>
        <p:spPr>
          <a:xfrm>
            <a:off x="5961380" y="960120"/>
            <a:ext cx="742950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Cinza</a:t>
            </a:r>
          </a:p>
        </p:txBody>
      </p:sp>
      <p:sp>
        <p:nvSpPr>
          <p:cNvPr id="29" name="Retângulo 269228"/>
          <p:cNvSpPr/>
          <p:nvPr/>
        </p:nvSpPr>
        <p:spPr>
          <a:xfrm>
            <a:off x="850265" y="2152650"/>
            <a:ext cx="917575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Marron</a:t>
            </a:r>
          </a:p>
        </p:txBody>
      </p:sp>
      <p:sp>
        <p:nvSpPr>
          <p:cNvPr id="30" name="Retângulo 269228"/>
          <p:cNvSpPr/>
          <p:nvPr/>
        </p:nvSpPr>
        <p:spPr>
          <a:xfrm>
            <a:off x="5882391" y="2183765"/>
            <a:ext cx="1007745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FFFF00"/>
                </a:solidFill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Verde</a:t>
            </a:r>
            <a:endParaRPr lang="pt-BR" sz="1600" dirty="0">
              <a:solidFill>
                <a:srgbClr val="FFFF00"/>
              </a:solidFill>
              <a:effectLst/>
              <a:latin typeface="Univers" panose="020B0603020202030204"/>
              <a:ea typeface="Times New Roman" panose="02020603050405020304"/>
              <a:cs typeface="Times New Roman" panose="02020603050405020304"/>
            </a:endParaRPr>
          </a:p>
        </p:txBody>
      </p:sp>
      <p:sp>
        <p:nvSpPr>
          <p:cNvPr id="31" name="Retângulo 269228"/>
          <p:cNvSpPr/>
          <p:nvPr/>
        </p:nvSpPr>
        <p:spPr>
          <a:xfrm>
            <a:off x="1889760" y="2170292"/>
            <a:ext cx="1366134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Ouro Velho</a:t>
            </a:r>
          </a:p>
        </p:txBody>
      </p:sp>
      <p:sp>
        <p:nvSpPr>
          <p:cNvPr id="32" name="Retângulo 269228"/>
          <p:cNvSpPr/>
          <p:nvPr/>
        </p:nvSpPr>
        <p:spPr>
          <a:xfrm>
            <a:off x="3382645" y="2170292"/>
            <a:ext cx="756285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Preto</a:t>
            </a:r>
          </a:p>
        </p:txBody>
      </p:sp>
      <p:sp>
        <p:nvSpPr>
          <p:cNvPr id="33" name="Retângulo 269228"/>
          <p:cNvSpPr/>
          <p:nvPr/>
        </p:nvSpPr>
        <p:spPr>
          <a:xfrm>
            <a:off x="4631055" y="2183627"/>
            <a:ext cx="782320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Rose</a:t>
            </a:r>
          </a:p>
        </p:txBody>
      </p:sp>
      <p:sp>
        <p:nvSpPr>
          <p:cNvPr id="39" name="Retângulo 269228"/>
          <p:cNvSpPr/>
          <p:nvPr/>
        </p:nvSpPr>
        <p:spPr>
          <a:xfrm>
            <a:off x="2633344" y="401955"/>
            <a:ext cx="2574759" cy="320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  <a:buClrTx/>
              <a:buSzTx/>
              <a:buFontTx/>
            </a:pPr>
            <a:r>
              <a:rPr lang="pt-BR" sz="2000" dirty="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Linha Textil </a:t>
            </a:r>
            <a:r>
              <a:rPr lang="pt-BR" sz="2000" dirty="0" err="1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Trisset</a:t>
            </a:r>
            <a:endParaRPr lang="pt-BR" sz="2000" dirty="0">
              <a:solidFill>
                <a:srgbClr val="FFFF00"/>
              </a:solidFill>
              <a:effectLst/>
              <a:latin typeface="Univers" panose="020B0603020202030204"/>
              <a:ea typeface="Times New Roman" panose="02020603050405020304"/>
              <a:cs typeface="Times New Roman" panose="02020603050405020304"/>
            </a:endParaRPr>
          </a:p>
        </p:txBody>
      </p:sp>
      <p:pic>
        <p:nvPicPr>
          <p:cNvPr id="269231" name="Imagem 26923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" t="13646" r="86013" b="61468"/>
          <a:stretch>
            <a:fillRect/>
          </a:stretch>
        </p:blipFill>
        <p:spPr bwMode="auto">
          <a:xfrm>
            <a:off x="932180" y="1276350"/>
            <a:ext cx="698500" cy="666750"/>
          </a:xfrm>
          <a:prstGeom prst="rect">
            <a:avLst/>
          </a:prstGeom>
          <a:ln>
            <a:noFill/>
          </a:ln>
        </p:spPr>
      </p:pic>
      <p:pic>
        <p:nvPicPr>
          <p:cNvPr id="269232" name="Imagem 26923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1" t="14476" r="67769" b="60639"/>
          <a:stretch>
            <a:fillRect/>
          </a:stretch>
        </p:blipFill>
        <p:spPr bwMode="auto">
          <a:xfrm>
            <a:off x="2204720" y="1289685"/>
            <a:ext cx="696595" cy="666750"/>
          </a:xfrm>
          <a:prstGeom prst="rect">
            <a:avLst/>
          </a:prstGeom>
          <a:ln>
            <a:noFill/>
          </a:ln>
        </p:spPr>
      </p:pic>
      <p:pic>
        <p:nvPicPr>
          <p:cNvPr id="269233" name="Imagem 26923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57" t="15055" r="48903" b="60060"/>
          <a:stretch>
            <a:fillRect/>
          </a:stretch>
        </p:blipFill>
        <p:spPr bwMode="auto">
          <a:xfrm>
            <a:off x="3460750" y="1266825"/>
            <a:ext cx="696595" cy="666750"/>
          </a:xfrm>
          <a:prstGeom prst="rect">
            <a:avLst/>
          </a:prstGeom>
          <a:ln>
            <a:noFill/>
          </a:ln>
        </p:spPr>
      </p:pic>
      <p:pic>
        <p:nvPicPr>
          <p:cNvPr id="269234" name="Imagem 26923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07" t="13898" r="30753" b="61217"/>
          <a:stretch>
            <a:fillRect/>
          </a:stretch>
        </p:blipFill>
        <p:spPr bwMode="auto">
          <a:xfrm>
            <a:off x="4716780" y="1289685"/>
            <a:ext cx="696595" cy="666750"/>
          </a:xfrm>
          <a:prstGeom prst="rect">
            <a:avLst/>
          </a:prstGeom>
          <a:ln>
            <a:noFill/>
          </a:ln>
        </p:spPr>
      </p:pic>
      <p:pic>
        <p:nvPicPr>
          <p:cNvPr id="269235" name="Imagem 26923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34" t="13898" r="12126" b="61217"/>
          <a:stretch>
            <a:fillRect/>
          </a:stretch>
        </p:blipFill>
        <p:spPr bwMode="auto">
          <a:xfrm>
            <a:off x="5953760" y="1289685"/>
            <a:ext cx="696595" cy="666750"/>
          </a:xfrm>
          <a:prstGeom prst="rect">
            <a:avLst/>
          </a:prstGeom>
          <a:ln>
            <a:noFill/>
          </a:ln>
        </p:spPr>
      </p:pic>
      <p:pic>
        <p:nvPicPr>
          <p:cNvPr id="269236" name="Imagem 26923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" t="59617" r="85975" b="15498"/>
          <a:stretch>
            <a:fillRect/>
          </a:stretch>
        </p:blipFill>
        <p:spPr bwMode="auto">
          <a:xfrm>
            <a:off x="941705" y="2472055"/>
            <a:ext cx="696595" cy="666750"/>
          </a:xfrm>
          <a:prstGeom prst="rect">
            <a:avLst/>
          </a:prstGeom>
          <a:ln>
            <a:noFill/>
          </a:ln>
        </p:spPr>
      </p:pic>
      <p:pic>
        <p:nvPicPr>
          <p:cNvPr id="269237" name="Imagem 26923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0" t="59617" r="67590" b="15498"/>
          <a:stretch>
            <a:fillRect/>
          </a:stretch>
        </p:blipFill>
        <p:spPr bwMode="auto">
          <a:xfrm>
            <a:off x="5930265" y="2503170"/>
            <a:ext cx="696595" cy="666750"/>
          </a:xfrm>
          <a:prstGeom prst="rect">
            <a:avLst/>
          </a:prstGeom>
          <a:ln>
            <a:noFill/>
          </a:ln>
        </p:spPr>
      </p:pic>
      <p:pic>
        <p:nvPicPr>
          <p:cNvPr id="269238" name="Imagem 26923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9" t="59617" r="49201" b="15498"/>
          <a:stretch>
            <a:fillRect/>
          </a:stretch>
        </p:blipFill>
        <p:spPr bwMode="auto">
          <a:xfrm>
            <a:off x="2193925" y="2489697"/>
            <a:ext cx="696595" cy="666750"/>
          </a:xfrm>
          <a:prstGeom prst="rect">
            <a:avLst/>
          </a:prstGeom>
          <a:ln>
            <a:noFill/>
          </a:ln>
        </p:spPr>
      </p:pic>
      <p:pic>
        <p:nvPicPr>
          <p:cNvPr id="269239" name="Imagem 269239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86" t="59617" r="30574" b="15498"/>
          <a:stretch>
            <a:fillRect/>
          </a:stretch>
        </p:blipFill>
        <p:spPr bwMode="auto">
          <a:xfrm>
            <a:off x="3408045" y="2489697"/>
            <a:ext cx="706120" cy="666750"/>
          </a:xfrm>
          <a:prstGeom prst="rect">
            <a:avLst/>
          </a:prstGeom>
          <a:ln>
            <a:noFill/>
          </a:ln>
        </p:spPr>
      </p:pic>
      <p:pic>
        <p:nvPicPr>
          <p:cNvPr id="269240" name="Imagem 269240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5" t="60196" r="12185" b="14919"/>
          <a:stretch>
            <a:fillRect/>
          </a:stretch>
        </p:blipFill>
        <p:spPr bwMode="auto">
          <a:xfrm>
            <a:off x="4653915" y="2496047"/>
            <a:ext cx="696595" cy="666750"/>
          </a:xfrm>
          <a:prstGeom prst="rect">
            <a:avLst/>
          </a:prstGeom>
          <a:ln>
            <a:noFill/>
          </a:ln>
        </p:spPr>
      </p:pic>
      <p:sp>
        <p:nvSpPr>
          <p:cNvPr id="6075" name="Retângulo 6075"/>
          <p:cNvSpPr/>
          <p:nvPr/>
        </p:nvSpPr>
        <p:spPr>
          <a:xfrm>
            <a:off x="530225" y="9232900"/>
            <a:ext cx="5937250" cy="7346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Obs: O mostruário porta joias está disponível em ACESSÓRIOS / AMOSTRAS para compra em nossa biblioteca do </a:t>
            </a:r>
            <a:r>
              <a:rPr lang="pt-BR" sz="1600" dirty="0" err="1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Promob</a:t>
            </a:r>
            <a:r>
              <a:rPr lang="pt-BR" sz="1600" dirty="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!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1380" y="8450580"/>
            <a:ext cx="1078230" cy="161798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3105150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74930" y="7454"/>
            <a:ext cx="301625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TAMPO PORTA JOIAS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39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833" name="Retângulo 4833"/>
          <p:cNvSpPr/>
          <p:nvPr/>
        </p:nvSpPr>
        <p:spPr>
          <a:xfrm>
            <a:off x="171132" y="1671637"/>
            <a:ext cx="7094220" cy="2819400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pic>
        <p:nvPicPr>
          <p:cNvPr id="1187" name="Imagem 1187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t="31440" r="21657"/>
          <a:stretch>
            <a:fillRect/>
          </a:stretch>
        </p:blipFill>
        <p:spPr bwMode="auto">
          <a:xfrm>
            <a:off x="1260792" y="1122997"/>
            <a:ext cx="4911725" cy="3837305"/>
          </a:xfrm>
          <a:prstGeom prst="rect">
            <a:avLst/>
          </a:prstGeom>
          <a:noFill/>
          <a:ln>
            <a:noFill/>
          </a:ln>
        </p:spPr>
      </p:pic>
      <p:sp>
        <p:nvSpPr>
          <p:cNvPr id="4418" name="Retângulo 4418"/>
          <p:cNvSpPr/>
          <p:nvPr/>
        </p:nvSpPr>
        <p:spPr>
          <a:xfrm>
            <a:off x="415607" y="440372"/>
            <a:ext cx="6605270" cy="695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Tampos para porta joia Padrão com medidas editáveis com vidro de 6mm incolor.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5586" name="Imagem 558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32" y="5163186"/>
            <a:ext cx="7228840" cy="5088255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338899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61678" y="20706"/>
            <a:ext cx="3300095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PORTA SORRENTO F458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40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" name="Retângulo: Cantos Arredondados 5765"/>
          <p:cNvSpPr/>
          <p:nvPr/>
        </p:nvSpPr>
        <p:spPr>
          <a:xfrm>
            <a:off x="439737" y="2072640"/>
            <a:ext cx="1750060" cy="3196590"/>
          </a:xfrm>
          <a:prstGeom prst="roundRect">
            <a:avLst>
              <a:gd name="adj" fmla="val 2423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3" name="Retângulo 4838"/>
          <p:cNvSpPr/>
          <p:nvPr/>
        </p:nvSpPr>
        <p:spPr>
          <a:xfrm>
            <a:off x="3991292" y="2478405"/>
            <a:ext cx="1912620" cy="365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b="1">
                <a:solidFill>
                  <a:srgbClr val="0D4639"/>
                </a:solidFill>
                <a:effectLst/>
                <a:latin typeface="Univers" panose="020B0603020202030204"/>
                <a:ea typeface="Calibri" panose="020F0502020204030204"/>
              </a:rPr>
              <a:t>Sorrento F458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" name="Retângulo 4844"/>
          <p:cNvSpPr/>
          <p:nvPr/>
        </p:nvSpPr>
        <p:spPr>
          <a:xfrm>
            <a:off x="224790" y="9307830"/>
            <a:ext cx="6969125" cy="774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  <a:cs typeface="Noto Sans"/>
              </a:rPr>
              <a:t>Estando disponíveis para armários de dormitórios em todas as cores da linha Leo Sob medida menos o padrão </a:t>
            </a:r>
            <a:r>
              <a:rPr lang="pt-BR" sz="1600" b="1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  <a:cs typeface="Noto Sans"/>
              </a:rPr>
              <a:t>BRANCO TX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  <a:cs typeface="Noto Sans"/>
              </a:rPr>
              <a:t>.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" name="Retângulo 4845"/>
          <p:cNvSpPr/>
          <p:nvPr/>
        </p:nvSpPr>
        <p:spPr>
          <a:xfrm>
            <a:off x="3767137" y="6030595"/>
            <a:ext cx="2517775" cy="421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b="1">
                <a:solidFill>
                  <a:srgbClr val="0D4639"/>
                </a:solidFill>
                <a:effectLst/>
                <a:latin typeface="Univers" panose="020B0603020202030204"/>
                <a:ea typeface="Calibri" panose="020F0502020204030204"/>
              </a:rPr>
              <a:t>Sorrento F458 Linear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7" name="Retângulo: Cantos Arredondados 5765"/>
          <p:cNvSpPr/>
          <p:nvPr/>
        </p:nvSpPr>
        <p:spPr>
          <a:xfrm>
            <a:off x="423862" y="5825490"/>
            <a:ext cx="1750060" cy="3176270"/>
          </a:xfrm>
          <a:prstGeom prst="roundRect">
            <a:avLst>
              <a:gd name="adj" fmla="val 2423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5250"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sp>
        <p:nvSpPr>
          <p:cNvPr id="8" name="Retângulo 1519"/>
          <p:cNvSpPr/>
          <p:nvPr/>
        </p:nvSpPr>
        <p:spPr>
          <a:xfrm>
            <a:off x="224790" y="518410"/>
            <a:ext cx="7266940" cy="1118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A linha </a:t>
            </a:r>
            <a:r>
              <a:rPr lang="pt-BR" sz="1600" dirty="0" err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Sorrento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apresenta o mais moderno design italiano, tornando-se uma excelente escolha para quem busca um visual refinado e minimalista.</a:t>
            </a:r>
            <a:r>
              <a:rPr lang="pt-BR" sz="1600" dirty="0">
                <a:solidFill>
                  <a:srgbClr val="000000"/>
                </a:solidFill>
                <a:latin typeface="Univers" panose="020B0603020202030204"/>
                <a:ea typeface="Calibri" panose="020F0502020204030204"/>
              </a:rPr>
              <a:t> </a:t>
            </a:r>
            <a:r>
              <a:rPr lang="pt-PT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Agora com sua versão para portas de correr 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0" name="Retângulo 6013"/>
          <p:cNvSpPr/>
          <p:nvPr/>
        </p:nvSpPr>
        <p:spPr>
          <a:xfrm flipV="1">
            <a:off x="-13970" y="5514975"/>
            <a:ext cx="5067300" cy="76200"/>
          </a:xfrm>
          <a:prstGeom prst="rect">
            <a:avLst/>
          </a:prstGeom>
          <a:solidFill>
            <a:srgbClr val="0D4633"/>
          </a:solidFill>
          <a:ln w="12700" cmpd="dbl"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9" name="Retângulo 6013"/>
          <p:cNvSpPr/>
          <p:nvPr/>
        </p:nvSpPr>
        <p:spPr>
          <a:xfrm flipV="1">
            <a:off x="2492375" y="1663065"/>
            <a:ext cx="5067300" cy="76200"/>
          </a:xfrm>
          <a:prstGeom prst="rect">
            <a:avLst/>
          </a:prstGeom>
          <a:solidFill>
            <a:srgbClr val="0D4633"/>
          </a:solidFill>
          <a:ln w="12700" cmpd="dbl"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5585" y="2844165"/>
            <a:ext cx="4229100" cy="19907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9565" y="6449060"/>
            <a:ext cx="4324350" cy="200025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245173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74930" y="-19050"/>
            <a:ext cx="3154045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KIT MONTAGEM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41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4" name="Retângulo 1519"/>
          <p:cNvSpPr/>
          <p:nvPr/>
        </p:nvSpPr>
        <p:spPr>
          <a:xfrm>
            <a:off x="224790" y="641350"/>
            <a:ext cx="7266940" cy="694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Contamos também com nosso kit montagem disponível em nossa biblioteca do promob contendo:</a:t>
            </a: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 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90" y="1560195"/>
            <a:ext cx="7067550" cy="803021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400494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55880" y="3727"/>
            <a:ext cx="4004945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NOVA LINHA DE PUXADORES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42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6016" name="Imagem 6016" descr="C:\Users\douglas.farias\Desktop\00002_page-000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" t="6108" r="50601" b="9748"/>
          <a:stretch>
            <a:fillRect/>
          </a:stretch>
        </p:blipFill>
        <p:spPr bwMode="auto">
          <a:xfrm>
            <a:off x="3775075" y="730567"/>
            <a:ext cx="3748405" cy="9184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4" name="Imagem 5794" descr="C:\Users\douglas.farias\Desktop\Nova linha puxadores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8" r="50187" b="5755"/>
          <a:stretch>
            <a:fillRect/>
          </a:stretch>
        </p:blipFill>
        <p:spPr bwMode="auto">
          <a:xfrm>
            <a:off x="36195" y="755332"/>
            <a:ext cx="3761105" cy="92055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2114550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55880" y="-9525"/>
            <a:ext cx="179832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LAQUEAÇÃO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43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798" name="Retângulo 5798"/>
          <p:cNvSpPr/>
          <p:nvPr/>
        </p:nvSpPr>
        <p:spPr>
          <a:xfrm>
            <a:off x="206692" y="675322"/>
            <a:ext cx="7146290" cy="850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Nossa linha de laqueação agora está ainda mais completa, confira abaixo os nossos padrões disponíveis: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285" y="1774190"/>
            <a:ext cx="6299835" cy="70421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182"/>
          <p:cNvSpPr/>
          <p:nvPr/>
        </p:nvSpPr>
        <p:spPr>
          <a:xfrm>
            <a:off x="2996565" y="76200"/>
            <a:ext cx="4562475" cy="369316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294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sz="1100">
                <a:effectLst/>
                <a:ea typeface="Calibri" panose="020F0502020204030204"/>
                <a:cs typeface="Times New Roman" panose="02020603050405020304"/>
              </a:rPr>
              <a:t> </a:t>
            </a:r>
          </a:p>
        </p:txBody>
      </p:sp>
      <p:sp>
        <p:nvSpPr>
          <p:cNvPr id="35" name="Retângulo 35"/>
          <p:cNvSpPr/>
          <p:nvPr/>
        </p:nvSpPr>
        <p:spPr>
          <a:xfrm>
            <a:off x="0" y="0"/>
            <a:ext cx="7559675" cy="76200"/>
          </a:xfrm>
          <a:prstGeom prst="rect">
            <a:avLst/>
          </a:prstGeom>
          <a:solidFill>
            <a:srgbClr val="0D4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72" name="Retângulo 72"/>
          <p:cNvSpPr/>
          <p:nvPr/>
        </p:nvSpPr>
        <p:spPr>
          <a:xfrm>
            <a:off x="2924810" y="76200"/>
            <a:ext cx="76200" cy="10615930"/>
          </a:xfrm>
          <a:prstGeom prst="rect">
            <a:avLst/>
          </a:prstGeom>
          <a:solidFill>
            <a:srgbClr val="0D4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" name="Shape 69"/>
          <p:cNvSpPr/>
          <p:nvPr/>
        </p:nvSpPr>
        <p:spPr>
          <a:xfrm rot="10800000" flipV="1">
            <a:off x="6235700" y="317"/>
            <a:ext cx="1323975" cy="4470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4" name="Retângulo 5774"/>
          <p:cNvSpPr/>
          <p:nvPr/>
        </p:nvSpPr>
        <p:spPr>
          <a:xfrm>
            <a:off x="6398895" y="25400"/>
            <a:ext cx="1100455" cy="397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INDICE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grpSp>
        <p:nvGrpSpPr>
          <p:cNvPr id="10" name="Agrupar 229"/>
          <p:cNvGrpSpPr/>
          <p:nvPr/>
        </p:nvGrpSpPr>
        <p:grpSpPr>
          <a:xfrm>
            <a:off x="237311" y="449584"/>
            <a:ext cx="2471421" cy="770251"/>
            <a:chOff x="396815" y="-147034"/>
            <a:chExt cx="2471971" cy="772644"/>
          </a:xfrm>
        </p:grpSpPr>
        <p:sp>
          <p:nvSpPr>
            <p:cNvPr id="11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29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12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13" name="Retângulo 172"/>
            <p:cNvSpPr/>
            <p:nvPr/>
          </p:nvSpPr>
          <p:spPr>
            <a:xfrm>
              <a:off x="755035" y="-147034"/>
              <a:ext cx="2113751" cy="40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Blum – orga line divisores</a:t>
              </a:r>
            </a:p>
          </p:txBody>
        </p:sp>
        <p:sp>
          <p:nvSpPr>
            <p:cNvPr id="14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 dirty="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Pag. 49</a:t>
              </a:r>
              <a:endParaRPr lang="pt-BR" sz="1100" dirty="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15" name="Agrupar 229"/>
          <p:cNvGrpSpPr/>
          <p:nvPr/>
        </p:nvGrpSpPr>
        <p:grpSpPr>
          <a:xfrm>
            <a:off x="236041" y="1270004"/>
            <a:ext cx="2686685" cy="835021"/>
            <a:chOff x="396815" y="-212005"/>
            <a:chExt cx="2687284" cy="837615"/>
          </a:xfrm>
        </p:grpSpPr>
        <p:sp>
          <p:nvSpPr>
            <p:cNvPr id="16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30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17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18" name="Retângulo 172"/>
            <p:cNvSpPr/>
            <p:nvPr/>
          </p:nvSpPr>
          <p:spPr>
            <a:xfrm>
              <a:off x="756305" y="-212005"/>
              <a:ext cx="2327794" cy="5044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Blum – orga line auxiliares 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19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 dirty="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Pag. </a:t>
              </a:r>
              <a:r>
                <a:rPr lang="pt-BR" sz="1200" dirty="0">
                  <a:solidFill>
                    <a:srgbClr val="000000"/>
                  </a:solidFill>
                  <a:latin typeface="Univers" panose="020B0603020202030204"/>
                  <a:ea typeface="Calibri" panose="020F0502020204030204"/>
                </a:rPr>
                <a:t>50</a:t>
              </a:r>
              <a:endParaRPr lang="pt-BR" sz="1100" dirty="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20" name="Agrupar 229"/>
          <p:cNvGrpSpPr/>
          <p:nvPr/>
        </p:nvGrpSpPr>
        <p:grpSpPr>
          <a:xfrm>
            <a:off x="235406" y="2136780"/>
            <a:ext cx="2473325" cy="795650"/>
            <a:chOff x="396815" y="-172512"/>
            <a:chExt cx="2473876" cy="798122"/>
          </a:xfrm>
        </p:grpSpPr>
        <p:sp>
          <p:nvSpPr>
            <p:cNvPr id="21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31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22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23" name="Retângulo 172"/>
            <p:cNvSpPr/>
            <p:nvPr/>
          </p:nvSpPr>
          <p:spPr>
            <a:xfrm>
              <a:off x="758846" y="-172512"/>
              <a:ext cx="2111845" cy="4516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Blum – divisor de talheres  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24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 dirty="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Pag. </a:t>
              </a:r>
              <a:r>
                <a:rPr lang="pt-BR" sz="1200" dirty="0">
                  <a:solidFill>
                    <a:srgbClr val="000000"/>
                  </a:solidFill>
                  <a:latin typeface="Univers" panose="020B0603020202030204"/>
                  <a:ea typeface="Calibri" panose="020F0502020204030204"/>
                </a:rPr>
                <a:t>51</a:t>
              </a:r>
              <a:endParaRPr lang="pt-BR" sz="1100" dirty="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25" name="Agrupar 229"/>
          <p:cNvGrpSpPr/>
          <p:nvPr/>
        </p:nvGrpSpPr>
        <p:grpSpPr>
          <a:xfrm>
            <a:off x="257631" y="2972440"/>
            <a:ext cx="2294116" cy="808350"/>
            <a:chOff x="396815" y="-185251"/>
            <a:chExt cx="2294627" cy="810861"/>
          </a:xfrm>
        </p:grpSpPr>
        <p:sp>
          <p:nvSpPr>
            <p:cNvPr id="26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32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27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28" name="Retângulo 172"/>
            <p:cNvSpPr/>
            <p:nvPr/>
          </p:nvSpPr>
          <p:spPr>
            <a:xfrm>
              <a:off x="758846" y="-185251"/>
              <a:ext cx="1932100" cy="4681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Blum – kit porta tempero </a:t>
              </a:r>
            </a:p>
          </p:txBody>
        </p:sp>
        <p:sp>
          <p:nvSpPr>
            <p:cNvPr id="29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 dirty="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Pag. </a:t>
              </a:r>
              <a:r>
                <a:rPr lang="pt-BR" sz="1200" dirty="0">
                  <a:solidFill>
                    <a:srgbClr val="000000"/>
                  </a:solidFill>
                  <a:latin typeface="Univers" panose="020B0603020202030204"/>
                  <a:ea typeface="Calibri" panose="020F0502020204030204"/>
                </a:rPr>
                <a:t>52</a:t>
              </a:r>
              <a:endParaRPr lang="pt-BR" sz="1100" dirty="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30" name="Agrupar 229"/>
          <p:cNvGrpSpPr/>
          <p:nvPr/>
        </p:nvGrpSpPr>
        <p:grpSpPr>
          <a:xfrm>
            <a:off x="256996" y="3837940"/>
            <a:ext cx="2294116" cy="655955"/>
            <a:chOff x="396815" y="-32383"/>
            <a:chExt cx="2294627" cy="657993"/>
          </a:xfrm>
        </p:grpSpPr>
        <p:sp>
          <p:nvSpPr>
            <p:cNvPr id="31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33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32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33" name="Retângulo 172"/>
            <p:cNvSpPr/>
            <p:nvPr/>
          </p:nvSpPr>
          <p:spPr>
            <a:xfrm>
              <a:off x="759481" y="-32383"/>
              <a:ext cx="1589124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Blum – movento</a:t>
              </a:r>
            </a:p>
          </p:txBody>
        </p:sp>
        <p:sp>
          <p:nvSpPr>
            <p:cNvPr id="34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 dirty="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Pag. 53</a:t>
              </a:r>
              <a:endParaRPr lang="pt-BR" sz="1100" dirty="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36" name="Agrupar 229"/>
          <p:cNvGrpSpPr/>
          <p:nvPr/>
        </p:nvGrpSpPr>
        <p:grpSpPr>
          <a:xfrm>
            <a:off x="255726" y="4545330"/>
            <a:ext cx="2740660" cy="655955"/>
            <a:chOff x="396815" y="-32383"/>
            <a:chExt cx="2741270" cy="657993"/>
          </a:xfrm>
        </p:grpSpPr>
        <p:sp>
          <p:nvSpPr>
            <p:cNvPr id="37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34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38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39" name="Retângulo 172"/>
            <p:cNvSpPr/>
            <p:nvPr/>
          </p:nvSpPr>
          <p:spPr>
            <a:xfrm>
              <a:off x="760751" y="-32383"/>
              <a:ext cx="2377334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Blum – dobradiças  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40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 dirty="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Pag. 54</a:t>
              </a:r>
              <a:endParaRPr lang="pt-BR" sz="1100" dirty="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41" name="Agrupar 229"/>
          <p:cNvGrpSpPr/>
          <p:nvPr/>
        </p:nvGrpSpPr>
        <p:grpSpPr>
          <a:xfrm>
            <a:off x="234136" y="5259074"/>
            <a:ext cx="2667000" cy="883916"/>
            <a:chOff x="396815" y="-261052"/>
            <a:chExt cx="2667594" cy="886662"/>
          </a:xfrm>
        </p:grpSpPr>
        <p:sp>
          <p:nvSpPr>
            <p:cNvPr id="42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35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43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44" name="Retângulo 172"/>
            <p:cNvSpPr/>
            <p:nvPr/>
          </p:nvSpPr>
          <p:spPr>
            <a:xfrm>
              <a:off x="762656" y="-261052"/>
              <a:ext cx="2301753" cy="57837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Blum – dobradiça standart 107°</a:t>
              </a:r>
            </a:p>
          </p:txBody>
        </p:sp>
        <p:sp>
          <p:nvSpPr>
            <p:cNvPr id="45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 dirty="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Pag. 55</a:t>
              </a:r>
              <a:endParaRPr lang="pt-BR" sz="1100" dirty="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46" name="Agrupar 229"/>
          <p:cNvGrpSpPr/>
          <p:nvPr/>
        </p:nvGrpSpPr>
        <p:grpSpPr>
          <a:xfrm>
            <a:off x="257631" y="6193790"/>
            <a:ext cx="2688589" cy="655955"/>
            <a:chOff x="396815" y="-32383"/>
            <a:chExt cx="2689188" cy="657993"/>
          </a:xfrm>
        </p:grpSpPr>
        <p:sp>
          <p:nvSpPr>
            <p:cNvPr id="47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36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48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49" name="Retângulo 172"/>
            <p:cNvSpPr/>
            <p:nvPr/>
          </p:nvSpPr>
          <p:spPr>
            <a:xfrm>
              <a:off x="758210" y="-32383"/>
              <a:ext cx="2327793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 Blum – aventos HK-XS</a:t>
              </a:r>
            </a:p>
          </p:txBody>
        </p:sp>
        <p:sp>
          <p:nvSpPr>
            <p:cNvPr id="50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 dirty="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Pag. 56</a:t>
              </a:r>
              <a:endParaRPr lang="pt-BR" sz="1100" dirty="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51" name="Agrupar 229"/>
          <p:cNvGrpSpPr/>
          <p:nvPr/>
        </p:nvGrpSpPr>
        <p:grpSpPr>
          <a:xfrm>
            <a:off x="234136" y="6881495"/>
            <a:ext cx="2294116" cy="655955"/>
            <a:chOff x="396815" y="-32383"/>
            <a:chExt cx="2294627" cy="657993"/>
          </a:xfrm>
        </p:grpSpPr>
        <p:sp>
          <p:nvSpPr>
            <p:cNvPr id="52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37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53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54" name="Retângulo 172"/>
            <p:cNvSpPr/>
            <p:nvPr/>
          </p:nvSpPr>
          <p:spPr>
            <a:xfrm>
              <a:off x="758210" y="-32383"/>
              <a:ext cx="1590394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Blum – legrabox 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55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 dirty="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Pag. 57 até Pag. 58</a:t>
              </a:r>
              <a:endParaRPr lang="pt-BR" sz="1100" dirty="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56" name="Agrupar 229"/>
          <p:cNvGrpSpPr/>
          <p:nvPr/>
        </p:nvGrpSpPr>
        <p:grpSpPr>
          <a:xfrm>
            <a:off x="256361" y="7590155"/>
            <a:ext cx="2667636" cy="655955"/>
            <a:chOff x="396815" y="-32383"/>
            <a:chExt cx="2668230" cy="657993"/>
          </a:xfrm>
        </p:grpSpPr>
        <p:sp>
          <p:nvSpPr>
            <p:cNvPr id="57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38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58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59" name="Retângulo 172"/>
            <p:cNvSpPr/>
            <p:nvPr/>
          </p:nvSpPr>
          <p:spPr>
            <a:xfrm>
              <a:off x="758846" y="-32383"/>
              <a:ext cx="2306199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Porta pivotante F458</a:t>
              </a:r>
            </a:p>
          </p:txBody>
        </p:sp>
        <p:sp>
          <p:nvSpPr>
            <p:cNvPr id="60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 dirty="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Pag. 59</a:t>
              </a:r>
              <a:endParaRPr lang="pt-BR" sz="1100" dirty="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61" name="Agrupar 229"/>
          <p:cNvGrpSpPr/>
          <p:nvPr/>
        </p:nvGrpSpPr>
        <p:grpSpPr>
          <a:xfrm>
            <a:off x="255726" y="8303260"/>
            <a:ext cx="2294116" cy="655955"/>
            <a:chOff x="396815" y="-32383"/>
            <a:chExt cx="2294627" cy="657993"/>
          </a:xfrm>
        </p:grpSpPr>
        <p:sp>
          <p:nvSpPr>
            <p:cNvPr id="62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39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63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64" name="Retângulo 172"/>
            <p:cNvSpPr/>
            <p:nvPr/>
          </p:nvSpPr>
          <p:spPr>
            <a:xfrm>
              <a:off x="758846" y="-32383"/>
              <a:ext cx="1589759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Gallardo zero 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65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 dirty="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Pag. </a:t>
              </a:r>
              <a:r>
                <a:rPr lang="pt-BR" sz="1200" dirty="0">
                  <a:solidFill>
                    <a:srgbClr val="000000"/>
                  </a:solidFill>
                  <a:latin typeface="Univers" panose="020B0603020202030204"/>
                  <a:ea typeface="Calibri" panose="020F0502020204030204"/>
                </a:rPr>
                <a:t>60</a:t>
              </a:r>
              <a:endParaRPr lang="pt-BR" sz="1100" dirty="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66" name="Agrupar 229"/>
          <p:cNvGrpSpPr/>
          <p:nvPr/>
        </p:nvGrpSpPr>
        <p:grpSpPr>
          <a:xfrm>
            <a:off x="254456" y="9023350"/>
            <a:ext cx="2667635" cy="655955"/>
            <a:chOff x="396815" y="-32383"/>
            <a:chExt cx="2668229" cy="657993"/>
          </a:xfrm>
        </p:grpSpPr>
        <p:sp>
          <p:nvSpPr>
            <p:cNvPr id="67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40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68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69" name="Retângulo 172"/>
            <p:cNvSpPr/>
            <p:nvPr/>
          </p:nvSpPr>
          <p:spPr>
            <a:xfrm>
              <a:off x="763292" y="-32383"/>
              <a:ext cx="2301752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Porta lata alumínio 130 </a:t>
              </a:r>
            </a:p>
          </p:txBody>
        </p:sp>
        <p:sp>
          <p:nvSpPr>
            <p:cNvPr id="70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 dirty="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Pag. </a:t>
              </a:r>
              <a:r>
                <a:rPr lang="pt-BR" sz="1200" dirty="0">
                  <a:solidFill>
                    <a:srgbClr val="000000"/>
                  </a:solidFill>
                  <a:latin typeface="Univers" panose="020B0603020202030204"/>
                  <a:ea typeface="Calibri" panose="020F0502020204030204"/>
                </a:rPr>
                <a:t>61</a:t>
              </a:r>
              <a:endParaRPr lang="pt-BR" sz="1100" dirty="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sp>
        <p:nvSpPr>
          <p:cNvPr id="71" name="Retângulo 6286"/>
          <p:cNvSpPr/>
          <p:nvPr/>
        </p:nvSpPr>
        <p:spPr>
          <a:xfrm>
            <a:off x="3001010" y="7106285"/>
            <a:ext cx="4558665" cy="358584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1728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sz="1100">
                <a:effectLst/>
                <a:ea typeface="Calibri" panose="020F0502020204030204"/>
                <a:cs typeface="Times New Roman" panose="02020603050405020304"/>
              </a:rPr>
              <a:t> </a:t>
            </a:r>
          </a:p>
        </p:txBody>
      </p:sp>
      <p:sp>
        <p:nvSpPr>
          <p:cNvPr id="8" name="Retângulo 6291"/>
          <p:cNvSpPr/>
          <p:nvPr/>
        </p:nvSpPr>
        <p:spPr>
          <a:xfrm flipH="1">
            <a:off x="2996565" y="3769360"/>
            <a:ext cx="4558665" cy="376682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4188" b="-8451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  <a:cs typeface="Times New Roman" panose="02020603050405020304"/>
              </a:rPr>
              <a:t> </a:t>
            </a:r>
            <a:endParaRPr lang="pt-BR" sz="1100">
              <a:effectLst/>
              <a:ea typeface="Calibri" panose="020F0502020204030204"/>
              <a:cs typeface="Times New Roman" panose="02020603050405020304"/>
            </a:endParaRPr>
          </a:p>
        </p:txBody>
      </p:sp>
      <p:grpSp>
        <p:nvGrpSpPr>
          <p:cNvPr id="73" name="Agrupar 229"/>
          <p:cNvGrpSpPr/>
          <p:nvPr/>
        </p:nvGrpSpPr>
        <p:grpSpPr>
          <a:xfrm>
            <a:off x="256361" y="9713595"/>
            <a:ext cx="2759075" cy="668655"/>
            <a:chOff x="396815" y="-45122"/>
            <a:chExt cx="2759689" cy="670732"/>
          </a:xfrm>
        </p:grpSpPr>
        <p:sp>
          <p:nvSpPr>
            <p:cNvPr id="74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41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75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76" name="Retângulo 172"/>
            <p:cNvSpPr/>
            <p:nvPr/>
          </p:nvSpPr>
          <p:spPr>
            <a:xfrm>
              <a:off x="755035" y="-45122"/>
              <a:ext cx="2401469" cy="40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Painéis usinagem especial</a:t>
              </a:r>
            </a:p>
          </p:txBody>
        </p:sp>
        <p:sp>
          <p:nvSpPr>
            <p:cNvPr id="77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 dirty="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Pag. </a:t>
              </a:r>
              <a:r>
                <a:rPr lang="pt-BR" sz="1200" dirty="0">
                  <a:solidFill>
                    <a:srgbClr val="000000"/>
                  </a:solidFill>
                  <a:latin typeface="Univers" panose="020B0603020202030204"/>
                  <a:ea typeface="Calibri" panose="020F0502020204030204"/>
                </a:rPr>
                <a:t>62</a:t>
              </a:r>
              <a:endParaRPr lang="pt-BR" sz="1100" dirty="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2114550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55880" y="-9525"/>
            <a:ext cx="179832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LAQUEAÇÃO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44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69291" name="Retângulo 269291"/>
          <p:cNvSpPr/>
          <p:nvPr/>
        </p:nvSpPr>
        <p:spPr>
          <a:xfrm>
            <a:off x="995997" y="560817"/>
            <a:ext cx="6024880" cy="450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Contamos também com nossa linha de laqueação </a:t>
            </a:r>
            <a:r>
              <a:rPr lang="pt-BR" sz="1600" dirty="0" err="1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Special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: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506" name="Retângulo 1506"/>
          <p:cNvSpPr/>
          <p:nvPr/>
        </p:nvSpPr>
        <p:spPr>
          <a:xfrm>
            <a:off x="545147" y="5302885"/>
            <a:ext cx="6470650" cy="767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Todas as cores do Pantone Sayerlack estão disponíveis em cartela de cores no Promob!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FF0000"/>
                </a:solidFill>
                <a:effectLst/>
                <a:latin typeface="Univers" panose="020B0603020202030204"/>
                <a:ea typeface="Times New Roman" panose="02020603050405020304"/>
                <a:cs typeface="Arial" panose="020B0604020202020204"/>
              </a:rPr>
              <a:t> 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803" name="Retângulo 6803"/>
          <p:cNvSpPr/>
          <p:nvPr/>
        </p:nvSpPr>
        <p:spPr>
          <a:xfrm>
            <a:off x="540702" y="6194425"/>
            <a:ext cx="4424045" cy="12896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O mostruário de laqueação e lamina natural estão juntos! Disponíveis na aba de mostruários para compra em nossa biblioteca do Promob!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Arial" panose="020B0604020202020204"/>
              </a:rPr>
              <a:t> 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6809" name="Imagem 3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13057" y="6050280"/>
            <a:ext cx="1058545" cy="1586865"/>
          </a:xfrm>
          <a:prstGeom prst="rect">
            <a:avLst/>
          </a:prstGeom>
          <a:ln>
            <a:noFill/>
          </a:ln>
        </p:spPr>
      </p:pic>
      <p:sp>
        <p:nvSpPr>
          <p:cNvPr id="5694" name="Retângulo 5694"/>
          <p:cNvSpPr/>
          <p:nvPr/>
        </p:nvSpPr>
        <p:spPr>
          <a:xfrm>
            <a:off x="2991167" y="7816850"/>
            <a:ext cx="4023360" cy="984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Lá você encontrará também nosso mostruário de laqueação e lamina para showroom!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Arial" panose="020B0604020202020204"/>
              </a:rPr>
              <a:t> 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5695" name="Imagem 569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97" y="7552055"/>
            <a:ext cx="2252345" cy="1586865"/>
          </a:xfrm>
          <a:prstGeom prst="rect">
            <a:avLst/>
          </a:prstGeom>
        </p:spPr>
      </p:pic>
      <p:sp>
        <p:nvSpPr>
          <p:cNvPr id="269227" name="Retângulo 269227"/>
          <p:cNvSpPr/>
          <p:nvPr/>
        </p:nvSpPr>
        <p:spPr>
          <a:xfrm>
            <a:off x="807402" y="9461500"/>
            <a:ext cx="6006465" cy="6610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Obs: A linha </a:t>
            </a:r>
            <a:r>
              <a:rPr lang="pt-BR" sz="1600" dirty="0" err="1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painting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pt-BR" sz="1600" dirty="0" err="1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special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 é tudo pintado as duas faces e os 4 lados onde seriam os bordos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995" y="1079500"/>
            <a:ext cx="6602095" cy="391033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2114550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55880" y="-9525"/>
            <a:ext cx="2173605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PAINEL CAMA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45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69207" name="Retângulo 269207"/>
          <p:cNvSpPr/>
          <p:nvPr/>
        </p:nvSpPr>
        <p:spPr>
          <a:xfrm>
            <a:off x="652462" y="1726565"/>
            <a:ext cx="6241415" cy="3390265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pic>
        <p:nvPicPr>
          <p:cNvPr id="269204" name="Imagem 3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8212" y="1626870"/>
            <a:ext cx="5674995" cy="3593465"/>
          </a:xfrm>
          <a:prstGeom prst="rect">
            <a:avLst/>
          </a:prstGeom>
          <a:ln>
            <a:noFill/>
          </a:ln>
        </p:spPr>
      </p:pic>
      <p:sp>
        <p:nvSpPr>
          <p:cNvPr id="269205" name="Retângulo 269205"/>
          <p:cNvSpPr/>
          <p:nvPr/>
        </p:nvSpPr>
        <p:spPr>
          <a:xfrm>
            <a:off x="206691" y="304468"/>
            <a:ext cx="7297103" cy="1452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Para um quarto harmonioso e sofisticado o produto ideal é o painel cama! Com seu estofado podendo ser confeccionado em Linho, Camurça e Couro sintético, irá realçar ainda mais a beleza de seu ambiente.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69208" name="Retângulo 269208"/>
          <p:cNvSpPr/>
          <p:nvPr/>
        </p:nvSpPr>
        <p:spPr>
          <a:xfrm>
            <a:off x="708342" y="5353050"/>
            <a:ext cx="6008370" cy="677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Com 3 padrões de espessuras sendo 14mm 22mm e 42mm estruturadas da seguinte forma: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504" name="Retângulo 1504"/>
          <p:cNvSpPr/>
          <p:nvPr/>
        </p:nvSpPr>
        <p:spPr>
          <a:xfrm>
            <a:off x="647382" y="8839835"/>
            <a:ext cx="4424045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O mostruário de tecido está disponível na aba de mostruários para compra em nossa biblioteca do Promob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1505" name="Imagem 3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54662" y="8145145"/>
            <a:ext cx="1058545" cy="1587500"/>
          </a:xfrm>
          <a:prstGeom prst="rect">
            <a:avLst/>
          </a:prstGeom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145" y="6125845"/>
            <a:ext cx="3705225" cy="12096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510" y="7701915"/>
            <a:ext cx="3705860" cy="787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4270" y="6106160"/>
            <a:ext cx="1762125" cy="1457325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2677160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27940" y="19436"/>
            <a:ext cx="263525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LAMINA NATURAL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46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600" name="Retângulo 5600"/>
          <p:cNvSpPr/>
          <p:nvPr/>
        </p:nvSpPr>
        <p:spPr>
          <a:xfrm>
            <a:off x="226060" y="1700212"/>
            <a:ext cx="7094220" cy="3499485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pic>
        <p:nvPicPr>
          <p:cNvPr id="5603" name="Imagem 3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18435" y="1875472"/>
            <a:ext cx="2105025" cy="2840990"/>
          </a:xfrm>
          <a:prstGeom prst="rect">
            <a:avLst/>
          </a:prstGeom>
          <a:ln>
            <a:noFill/>
          </a:ln>
        </p:spPr>
      </p:pic>
      <p:pic>
        <p:nvPicPr>
          <p:cNvPr id="5602" name="Imagem 31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1" t="38753" r="43527" b="21462"/>
          <a:stretch>
            <a:fillRect/>
          </a:stretch>
        </p:blipFill>
        <p:spPr bwMode="auto">
          <a:xfrm>
            <a:off x="416560" y="1875472"/>
            <a:ext cx="2089785" cy="2856230"/>
          </a:xfrm>
          <a:prstGeom prst="rect">
            <a:avLst/>
          </a:prstGeom>
          <a:ln>
            <a:noFill/>
          </a:ln>
        </p:spPr>
      </p:pic>
      <p:pic>
        <p:nvPicPr>
          <p:cNvPr id="5604" name="Imagem 31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t="8641" r="17004" b="7113"/>
          <a:stretch>
            <a:fillRect/>
          </a:stretch>
        </p:blipFill>
        <p:spPr bwMode="auto">
          <a:xfrm>
            <a:off x="5020945" y="1875472"/>
            <a:ext cx="2079625" cy="2842260"/>
          </a:xfrm>
          <a:prstGeom prst="rect">
            <a:avLst/>
          </a:prstGeom>
          <a:ln>
            <a:noFill/>
          </a:ln>
        </p:spPr>
      </p:pic>
      <p:sp>
        <p:nvSpPr>
          <p:cNvPr id="5601" name="Retângulo 5601"/>
          <p:cNvSpPr/>
          <p:nvPr/>
        </p:nvSpPr>
        <p:spPr>
          <a:xfrm>
            <a:off x="547369" y="514667"/>
            <a:ext cx="6396769" cy="7150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A lâmina de madeira natural é um material nobre que possibilita diversidade e elegância ao revestir móveis e paredes. 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605" name="Retângulo 5605"/>
          <p:cNvSpPr/>
          <p:nvPr/>
        </p:nvSpPr>
        <p:spPr>
          <a:xfrm>
            <a:off x="728345" y="4837112"/>
            <a:ext cx="1389380" cy="3308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CARVALHO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606" name="Retângulo 5606"/>
          <p:cNvSpPr/>
          <p:nvPr/>
        </p:nvSpPr>
        <p:spPr>
          <a:xfrm>
            <a:off x="5495925" y="4837112"/>
            <a:ext cx="1280160" cy="362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NOGUEIRA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607" name="Retângulo 5607"/>
          <p:cNvSpPr/>
          <p:nvPr/>
        </p:nvSpPr>
        <p:spPr>
          <a:xfrm>
            <a:off x="3288030" y="4836477"/>
            <a:ext cx="1092835" cy="3308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FREIJÓ 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609" name="Retângulo 5609"/>
          <p:cNvSpPr/>
          <p:nvPr/>
        </p:nvSpPr>
        <p:spPr>
          <a:xfrm>
            <a:off x="1918335" y="1180479"/>
            <a:ext cx="3833108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Abaixo nossos padrões disponíveis!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610" name="Retângulo 5610"/>
          <p:cNvSpPr/>
          <p:nvPr/>
        </p:nvSpPr>
        <p:spPr>
          <a:xfrm>
            <a:off x="611505" y="5310187"/>
            <a:ext cx="6101080" cy="6457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Estando disponíveis para painéis, portas e frentes de gaveta produzidos somente na espessura de 18mm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810" name="Retângulo 6810"/>
          <p:cNvSpPr/>
          <p:nvPr/>
        </p:nvSpPr>
        <p:spPr>
          <a:xfrm>
            <a:off x="3611880" y="5738812"/>
            <a:ext cx="3867150" cy="17094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O mostruário de lamina natural e laqueação estão juntos! Disponíveis na aba de mostruários para compra em nossa biblioteca do Promob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6811" name="Imagem 3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69205" y="7466647"/>
            <a:ext cx="1058545" cy="1586865"/>
          </a:xfrm>
          <a:prstGeom prst="rect">
            <a:avLst/>
          </a:prstGeom>
          <a:ln>
            <a:noFill/>
          </a:ln>
        </p:spPr>
      </p:pic>
      <p:sp>
        <p:nvSpPr>
          <p:cNvPr id="6835" name="Retângulo 6835"/>
          <p:cNvSpPr/>
          <p:nvPr/>
        </p:nvSpPr>
        <p:spPr>
          <a:xfrm>
            <a:off x="3307715" y="9243695"/>
            <a:ext cx="3829685" cy="8769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Lá você encontrará também nosso mostruário de laqueação e lamina para showroom!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6834" name="Imagem 683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" y="8501697"/>
            <a:ext cx="2252345" cy="15868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480" y="7159625"/>
            <a:ext cx="3438525" cy="9226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480" y="6125210"/>
            <a:ext cx="3398520" cy="828675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142303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167640" y="-9525"/>
            <a:ext cx="975995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BLUM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47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874" name="Retângulo 4874"/>
          <p:cNvSpPr/>
          <p:nvPr/>
        </p:nvSpPr>
        <p:spPr>
          <a:xfrm>
            <a:off x="296227" y="902335"/>
            <a:ext cx="6978015" cy="14693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 TANDEM é o sistema de corrediças ocultas para gavetas de madeira. Com deslizamento suave e alto conforto de operação, podendo ser utilizado com BLUMOTION ou TIP-ON, a única diferença das TANDEM extensão total, extensão 7/8 e extensão parcial é a abertura da gaveta.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881" name="Retângulo 4881"/>
          <p:cNvSpPr/>
          <p:nvPr/>
        </p:nvSpPr>
        <p:spPr>
          <a:xfrm>
            <a:off x="232727" y="2598420"/>
            <a:ext cx="7094220" cy="2006600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pic>
        <p:nvPicPr>
          <p:cNvPr id="5066" name="Imagem 506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07" y="2919095"/>
            <a:ext cx="6673850" cy="1350010"/>
          </a:xfrm>
          <a:prstGeom prst="rect">
            <a:avLst/>
          </a:prstGeom>
        </p:spPr>
      </p:pic>
      <p:sp>
        <p:nvSpPr>
          <p:cNvPr id="5686" name="Retângulo 5686"/>
          <p:cNvSpPr/>
          <p:nvPr/>
        </p:nvSpPr>
        <p:spPr>
          <a:xfrm>
            <a:off x="2761297" y="574675"/>
            <a:ext cx="2033270" cy="438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CORREDIÇAS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071" name="Retângulo 5071"/>
          <p:cNvSpPr/>
          <p:nvPr/>
        </p:nvSpPr>
        <p:spPr>
          <a:xfrm>
            <a:off x="851852" y="3319462"/>
            <a:ext cx="1481455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</a:rPr>
              <a:t>EXT. TOTAL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072" name="Retângulo 5072"/>
          <p:cNvSpPr/>
          <p:nvPr/>
        </p:nvSpPr>
        <p:spPr>
          <a:xfrm>
            <a:off x="3193732" y="3206432"/>
            <a:ext cx="1115695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</a:rPr>
              <a:t>EXT. 7/8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073" name="Retângulo 5073"/>
          <p:cNvSpPr/>
          <p:nvPr/>
        </p:nvSpPr>
        <p:spPr>
          <a:xfrm>
            <a:off x="5238432" y="3161982"/>
            <a:ext cx="1602740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</a:rPr>
              <a:t>EXT. PARCIAL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4884" name="Imagem 4884" descr="C:\Users\douglas.farias\Desktop\TANDEM Com Amortecedor Ext. Parcial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360" y="7862252"/>
            <a:ext cx="3246755" cy="1882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535" y="5023485"/>
            <a:ext cx="6023610" cy="268478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142303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167640" y="-9525"/>
            <a:ext cx="975995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BLUM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48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842" name="Retângulo 6842"/>
          <p:cNvSpPr/>
          <p:nvPr/>
        </p:nvSpPr>
        <p:spPr>
          <a:xfrm>
            <a:off x="230505" y="5684202"/>
            <a:ext cx="7094220" cy="2613660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841" name="Retângulo 6841"/>
          <p:cNvSpPr/>
          <p:nvPr/>
        </p:nvSpPr>
        <p:spPr>
          <a:xfrm>
            <a:off x="234950" y="2420937"/>
            <a:ext cx="7094220" cy="2613660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246" name="Retângulo 6246"/>
          <p:cNvSpPr/>
          <p:nvPr/>
        </p:nvSpPr>
        <p:spPr>
          <a:xfrm>
            <a:off x="257175" y="729615"/>
            <a:ext cx="7041515" cy="1520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A Blum oferece a solução adequada para diversas aplicações. A Gaveta Metálica de 30Kg 500mm Tandembox Plus possui dois modelos (alta e baixa) com manuseio confortável e grande estabilidade lateral, seu deslizamento leve e suave proporciona um funcionamento otimizado e silêncios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6257" name="Imagem 625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" y="2546667"/>
            <a:ext cx="3110865" cy="2289175"/>
          </a:xfrm>
          <a:prstGeom prst="rect">
            <a:avLst/>
          </a:prstGeom>
        </p:spPr>
      </p:pic>
      <p:pic>
        <p:nvPicPr>
          <p:cNvPr id="6260" name="Imagem 626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015" y="2539047"/>
            <a:ext cx="2947670" cy="2307590"/>
          </a:xfrm>
          <a:prstGeom prst="rect">
            <a:avLst/>
          </a:prstGeom>
        </p:spPr>
      </p:pic>
      <p:sp>
        <p:nvSpPr>
          <p:cNvPr id="6295" name="Retângulo 6295"/>
          <p:cNvSpPr/>
          <p:nvPr/>
        </p:nvSpPr>
        <p:spPr>
          <a:xfrm>
            <a:off x="1042670" y="9449752"/>
            <a:ext cx="5469890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Com dois padrões de cores disponíveis, cinza e inox.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6305" name="Imagem 630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995" y="5952172"/>
            <a:ext cx="2963545" cy="1976120"/>
          </a:xfrm>
          <a:prstGeom prst="rect">
            <a:avLst/>
          </a:prstGeom>
        </p:spPr>
      </p:pic>
      <p:sp>
        <p:nvSpPr>
          <p:cNvPr id="6307" name="Retângulo 6307"/>
          <p:cNvSpPr/>
          <p:nvPr/>
        </p:nvSpPr>
        <p:spPr>
          <a:xfrm>
            <a:off x="1824355" y="396557"/>
            <a:ext cx="3906520" cy="438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KIT DE GAVETA TANDEMBOX 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Arial" panose="020B0604020202020204"/>
              </a:rPr>
              <a:t> 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309" name="Retângulo 6309"/>
          <p:cNvSpPr/>
          <p:nvPr/>
        </p:nvSpPr>
        <p:spPr>
          <a:xfrm>
            <a:off x="4293235" y="8295957"/>
            <a:ext cx="2915920" cy="1087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Para a Gaveta metálica alta contamos com a opção de lateral metálica (BOXSIDE)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6313" name="Imagem 6313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3" t="8667" r="18811" b="35508"/>
          <a:stretch>
            <a:fillRect/>
          </a:stretch>
        </p:blipFill>
        <p:spPr bwMode="auto">
          <a:xfrm>
            <a:off x="532130" y="5874067"/>
            <a:ext cx="2656205" cy="2162810"/>
          </a:xfrm>
          <a:prstGeom prst="rect">
            <a:avLst/>
          </a:prstGeom>
          <a:ln>
            <a:noFill/>
          </a:ln>
        </p:spPr>
      </p:pic>
      <p:sp>
        <p:nvSpPr>
          <p:cNvPr id="6355" name="Retângulo 6355"/>
          <p:cNvSpPr/>
          <p:nvPr/>
        </p:nvSpPr>
        <p:spPr>
          <a:xfrm>
            <a:off x="525780" y="8342312"/>
            <a:ext cx="3278505" cy="898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Para a Gaveta metálica baixa       contamos com a opção do (PUXADOR GAVETA INTERNA) 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843" name="Retângulo 6843"/>
          <p:cNvSpPr/>
          <p:nvPr/>
        </p:nvSpPr>
        <p:spPr>
          <a:xfrm>
            <a:off x="396240" y="9899332"/>
            <a:ext cx="6763385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Obs: Compatível com os sistemas Servo Drive, </a:t>
            </a:r>
            <a:r>
              <a:rPr lang="pt-BR" sz="1600" dirty="0" err="1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Tip-On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 e </a:t>
            </a:r>
            <a:r>
              <a:rPr lang="pt-BR" sz="1600" dirty="0" err="1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Blumotion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.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275" name="Retângulo 6275"/>
          <p:cNvSpPr/>
          <p:nvPr/>
        </p:nvSpPr>
        <p:spPr>
          <a:xfrm>
            <a:off x="3803015" y="4966335"/>
            <a:ext cx="3688715" cy="7251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Gaveta metálica alta 30Kg 500mm 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292" name="Retângulo 6292"/>
          <p:cNvSpPr/>
          <p:nvPr/>
        </p:nvSpPr>
        <p:spPr>
          <a:xfrm>
            <a:off x="67945" y="4955540"/>
            <a:ext cx="3688715" cy="7251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Gaveta metálica baixa 30Kg 500mm 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142303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167640" y="-9525"/>
            <a:ext cx="975995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BLUM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49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847" name="Retângulo 6847"/>
          <p:cNvSpPr/>
          <p:nvPr/>
        </p:nvSpPr>
        <p:spPr>
          <a:xfrm>
            <a:off x="180975" y="6161087"/>
            <a:ext cx="7094220" cy="2613660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846" name="Retângulo 6846"/>
          <p:cNvSpPr/>
          <p:nvPr/>
        </p:nvSpPr>
        <p:spPr>
          <a:xfrm>
            <a:off x="180975" y="2088197"/>
            <a:ext cx="7094220" cy="2613660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4826" name="Retângulo 4826"/>
          <p:cNvSpPr/>
          <p:nvPr/>
        </p:nvSpPr>
        <p:spPr>
          <a:xfrm>
            <a:off x="2063115" y="548957"/>
            <a:ext cx="3359150" cy="4171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ORGA-LINE DIVISORES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892" name="Retângulo 4892"/>
          <p:cNvSpPr/>
          <p:nvPr/>
        </p:nvSpPr>
        <p:spPr>
          <a:xfrm>
            <a:off x="156845" y="860107"/>
            <a:ext cx="7102475" cy="12452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Os sistemas de divisões internas de alta qualidade proporciona uma organização inspiradora em cada gaveta. Sejam mantimentos ou panelas todos os itens podem ser acondicionados de forma confortável e segura.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4899" name="Imagem 489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7040" y="2185987"/>
            <a:ext cx="2783205" cy="2424430"/>
          </a:xfrm>
          <a:prstGeom prst="rect">
            <a:avLst/>
          </a:prstGeom>
          <a:ln>
            <a:noFill/>
          </a:ln>
        </p:spPr>
      </p:pic>
      <p:pic>
        <p:nvPicPr>
          <p:cNvPr id="4900" name="Imagem 4900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7" t="15151" r="9078" b="13471"/>
          <a:stretch>
            <a:fillRect/>
          </a:stretch>
        </p:blipFill>
        <p:spPr bwMode="auto">
          <a:xfrm>
            <a:off x="4003675" y="2186622"/>
            <a:ext cx="2773680" cy="2409825"/>
          </a:xfrm>
          <a:prstGeom prst="rect">
            <a:avLst/>
          </a:prstGeom>
          <a:ln>
            <a:noFill/>
          </a:ln>
        </p:spPr>
      </p:pic>
      <p:sp>
        <p:nvSpPr>
          <p:cNvPr id="4895" name="Retângulo 4895"/>
          <p:cNvSpPr/>
          <p:nvPr/>
        </p:nvSpPr>
        <p:spPr>
          <a:xfrm>
            <a:off x="325755" y="4664392"/>
            <a:ext cx="3388995" cy="1323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Kit Orga-Line Tandembox Divisor de Mantimentos c/ Kit Divisor Transversal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896" name="Retângulo 4896"/>
          <p:cNvSpPr/>
          <p:nvPr/>
        </p:nvSpPr>
        <p:spPr>
          <a:xfrm>
            <a:off x="3932555" y="4532947"/>
            <a:ext cx="3388995" cy="1323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Kit Orga-Line Tandembox Divisor de Mantimentos c/ Tubo Reling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4901" name="Imagem 490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0385" y="6265862"/>
            <a:ext cx="2783205" cy="2392045"/>
          </a:xfrm>
          <a:prstGeom prst="rect">
            <a:avLst/>
          </a:prstGeom>
          <a:ln>
            <a:noFill/>
          </a:ln>
        </p:spPr>
      </p:pic>
      <p:pic>
        <p:nvPicPr>
          <p:cNvPr id="4902" name="Imagem 490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4165" y="6265862"/>
            <a:ext cx="2757805" cy="2392045"/>
          </a:xfrm>
          <a:prstGeom prst="rect">
            <a:avLst/>
          </a:prstGeom>
          <a:ln>
            <a:noFill/>
          </a:ln>
        </p:spPr>
      </p:pic>
      <p:sp>
        <p:nvSpPr>
          <p:cNvPr id="4897" name="Retângulo 4897"/>
          <p:cNvSpPr/>
          <p:nvPr/>
        </p:nvSpPr>
        <p:spPr>
          <a:xfrm>
            <a:off x="254635" y="8677592"/>
            <a:ext cx="3657600" cy="1323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Kit Orga-Line Tandembox Divisor de panelas c/ Kit Divisor Transversal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898" name="Retângulo 4898"/>
          <p:cNvSpPr/>
          <p:nvPr/>
        </p:nvSpPr>
        <p:spPr>
          <a:xfrm>
            <a:off x="3923030" y="8685212"/>
            <a:ext cx="3479800" cy="1323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Kit Orga-Line Tandembox Divisor de panelas c/ Tubo Reling 600mm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142303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167640" y="-9525"/>
            <a:ext cx="975995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BLUM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50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534" name="Retângulo 1534"/>
          <p:cNvSpPr/>
          <p:nvPr/>
        </p:nvSpPr>
        <p:spPr>
          <a:xfrm rot="16200000" flipV="1">
            <a:off x="2733675" y="3553050"/>
            <a:ext cx="2108835" cy="6656705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27" name="Retângulo 227"/>
          <p:cNvSpPr/>
          <p:nvPr/>
        </p:nvSpPr>
        <p:spPr>
          <a:xfrm rot="16200000" flipV="1">
            <a:off x="2708592" y="373698"/>
            <a:ext cx="2108835" cy="6656070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273" name="Retângulo 6273"/>
          <p:cNvSpPr/>
          <p:nvPr/>
        </p:nvSpPr>
        <p:spPr>
          <a:xfrm>
            <a:off x="2938780" y="280035"/>
            <a:ext cx="1681480" cy="438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ORGA-LINE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276" name="Retângulo 6276"/>
          <p:cNvSpPr/>
          <p:nvPr/>
        </p:nvSpPr>
        <p:spPr>
          <a:xfrm>
            <a:off x="163195" y="778510"/>
            <a:ext cx="7233285" cy="18599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 O belo formato dos auxiliares de cozinha une design de alta qualidade com função bem elaborada. Com o porta facas, o porta pratos, o porta condimentos e o cortador para filme PVC e papel alumínio, uma bonita organização se instala na cozinha, e qualquer manuseio é muito simples já que seus utensílios estão facilmente acessíveis.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6361" name="Imagem 6361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1635" y="5921375"/>
            <a:ext cx="2278380" cy="1761490"/>
          </a:xfrm>
          <a:prstGeom prst="rect">
            <a:avLst/>
          </a:prstGeom>
          <a:ln>
            <a:noFill/>
          </a:ln>
        </p:spPr>
      </p:pic>
      <p:pic>
        <p:nvPicPr>
          <p:cNvPr id="6363" name="Imagem 6363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442" b="100000" l="0" r="327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614" r="66263"/>
          <a:stretch>
            <a:fillRect/>
          </a:stretch>
        </p:blipFill>
        <p:spPr bwMode="auto">
          <a:xfrm>
            <a:off x="809625" y="5840730"/>
            <a:ext cx="2488565" cy="1932305"/>
          </a:xfrm>
          <a:prstGeom prst="rect">
            <a:avLst/>
          </a:prstGeom>
          <a:ln>
            <a:noFill/>
          </a:ln>
        </p:spPr>
      </p:pic>
      <p:sp>
        <p:nvSpPr>
          <p:cNvPr id="6374" name="Retângulo 6374"/>
          <p:cNvSpPr/>
          <p:nvPr/>
        </p:nvSpPr>
        <p:spPr>
          <a:xfrm>
            <a:off x="5280660" y="4923155"/>
            <a:ext cx="1323340" cy="408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Porta facas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Arial" panose="020B0604020202020204"/>
              </a:rPr>
              <a:t> 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375" name="Retângulo 6375"/>
          <p:cNvSpPr/>
          <p:nvPr/>
        </p:nvSpPr>
        <p:spPr>
          <a:xfrm>
            <a:off x="1109345" y="8325485"/>
            <a:ext cx="1412875" cy="4152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Porta pratos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Arial" panose="020B0604020202020204"/>
              </a:rPr>
              <a:t> 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376" name="Retângulo 6376"/>
          <p:cNvSpPr/>
          <p:nvPr/>
        </p:nvSpPr>
        <p:spPr>
          <a:xfrm>
            <a:off x="4368165" y="8348980"/>
            <a:ext cx="2054225" cy="408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Porta condimentos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Arial" panose="020B0604020202020204"/>
              </a:rPr>
              <a:t> 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1160" name="Imagem 1160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30" y="2831465"/>
            <a:ext cx="2160270" cy="1630045"/>
          </a:xfrm>
          <a:prstGeom prst="rect">
            <a:avLst/>
          </a:prstGeom>
        </p:spPr>
      </p:pic>
      <p:pic>
        <p:nvPicPr>
          <p:cNvPr id="1214" name="Imagem 1214"/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0238" y1="18321" x2="20238" y2="18321"/>
                        <a14:foregroundMark x1="19643" y1="25954" x2="19643" y2="259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740" y="2789555"/>
            <a:ext cx="2089150" cy="1645920"/>
          </a:xfrm>
          <a:prstGeom prst="rect">
            <a:avLst/>
          </a:prstGeom>
        </p:spPr>
      </p:pic>
      <p:sp>
        <p:nvSpPr>
          <p:cNvPr id="6784" name="Retângulo 6784"/>
          <p:cNvSpPr/>
          <p:nvPr/>
        </p:nvSpPr>
        <p:spPr>
          <a:xfrm>
            <a:off x="568325" y="5011420"/>
            <a:ext cx="1958975" cy="60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Cortador de folhas filme PVC 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Arial" panose="020B0604020202020204"/>
              </a:rPr>
              <a:t> 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785" name="Retângulo 6785"/>
          <p:cNvSpPr/>
          <p:nvPr/>
        </p:nvSpPr>
        <p:spPr>
          <a:xfrm>
            <a:off x="2806700" y="4791075"/>
            <a:ext cx="1983105" cy="6750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Cortador de folhas papel alumínio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6787" name="Imagem 6787"/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0" y="2690495"/>
            <a:ext cx="2389505" cy="187706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142303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167640" y="-9525"/>
            <a:ext cx="975995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BLUM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51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848" name="Retângulo 4848"/>
          <p:cNvSpPr/>
          <p:nvPr/>
        </p:nvSpPr>
        <p:spPr>
          <a:xfrm rot="16200000" flipV="1">
            <a:off x="2656522" y="3837781"/>
            <a:ext cx="2108835" cy="6471285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4429" name="Retângulo 4429"/>
          <p:cNvSpPr/>
          <p:nvPr/>
        </p:nvSpPr>
        <p:spPr>
          <a:xfrm rot="16200000" flipV="1">
            <a:off x="2644774" y="382429"/>
            <a:ext cx="2108835" cy="6487160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311" name="Retângulo 6311"/>
          <p:cNvSpPr/>
          <p:nvPr/>
        </p:nvSpPr>
        <p:spPr>
          <a:xfrm>
            <a:off x="360362" y="1113631"/>
            <a:ext cx="6838950" cy="12452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Os auxiliares de cozinha ORGA-LINE facilitam os processos diários de trabalho e proporcionam organização e conforto visual. Os sistemas de divisões internas de alta qualidade proporciona uma organização inspiradora em cada gaveta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379" name="Retângulo 6379"/>
          <p:cNvSpPr/>
          <p:nvPr/>
        </p:nvSpPr>
        <p:spPr>
          <a:xfrm>
            <a:off x="2217737" y="514191"/>
            <a:ext cx="31242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DIVISOR DE TALHERES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6380" name="Imagem 6380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9157" y="2656681"/>
            <a:ext cx="2461260" cy="1951355"/>
          </a:xfrm>
          <a:prstGeom prst="rect">
            <a:avLst/>
          </a:prstGeom>
          <a:ln>
            <a:noFill/>
          </a:ln>
        </p:spPr>
      </p:pic>
      <p:pic>
        <p:nvPicPr>
          <p:cNvPr id="6381" name="Imagem 6381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60507" y="2624931"/>
            <a:ext cx="2453005" cy="1951355"/>
          </a:xfrm>
          <a:prstGeom prst="rect">
            <a:avLst/>
          </a:prstGeom>
          <a:ln>
            <a:noFill/>
          </a:ln>
        </p:spPr>
      </p:pic>
      <p:pic>
        <p:nvPicPr>
          <p:cNvPr id="6382" name="Imagem 6382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7252" y="6057741"/>
            <a:ext cx="2461260" cy="1951355"/>
          </a:xfrm>
          <a:prstGeom prst="rect">
            <a:avLst/>
          </a:prstGeom>
          <a:ln>
            <a:noFill/>
          </a:ln>
        </p:spPr>
      </p:pic>
      <p:pic>
        <p:nvPicPr>
          <p:cNvPr id="6383" name="Imagem 6383"/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3827" y="6057741"/>
            <a:ext cx="2454275" cy="1951355"/>
          </a:xfrm>
          <a:prstGeom prst="rect">
            <a:avLst/>
          </a:prstGeom>
          <a:ln>
            <a:noFill/>
          </a:ln>
        </p:spPr>
      </p:pic>
      <p:sp>
        <p:nvSpPr>
          <p:cNvPr id="6384" name="Retângulo 6384"/>
          <p:cNvSpPr/>
          <p:nvPr/>
        </p:nvSpPr>
        <p:spPr>
          <a:xfrm>
            <a:off x="831532" y="4715351"/>
            <a:ext cx="2524760" cy="777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Divisor de Talheres para Tandembox 474 x 130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385" name="Retângulo 6385"/>
          <p:cNvSpPr/>
          <p:nvPr/>
        </p:nvSpPr>
        <p:spPr>
          <a:xfrm>
            <a:off x="3923347" y="4714081"/>
            <a:ext cx="2524760" cy="777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Divisor de Talheres para Tandembox 474 x 280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386" name="Retângulo 6386"/>
          <p:cNvSpPr/>
          <p:nvPr/>
        </p:nvSpPr>
        <p:spPr>
          <a:xfrm>
            <a:off x="846137" y="8166576"/>
            <a:ext cx="2524760" cy="777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Divisor de Talheres para Tandembox 474 x 377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388" name="Retângulo 6388"/>
          <p:cNvSpPr/>
          <p:nvPr/>
        </p:nvSpPr>
        <p:spPr>
          <a:xfrm>
            <a:off x="3954462" y="8188801"/>
            <a:ext cx="2524760" cy="777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Divisor de Talheres para Tandembox 474 x 600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142303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167640" y="-9525"/>
            <a:ext cx="975995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BLUM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52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904" name="Retângulo 4904"/>
          <p:cNvSpPr/>
          <p:nvPr/>
        </p:nvSpPr>
        <p:spPr>
          <a:xfrm rot="16200000" flipV="1">
            <a:off x="491172" y="2480627"/>
            <a:ext cx="6590030" cy="6286500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394" name="Retângulo 6394"/>
          <p:cNvSpPr/>
          <p:nvPr/>
        </p:nvSpPr>
        <p:spPr>
          <a:xfrm>
            <a:off x="121920" y="1091565"/>
            <a:ext cx="7315200" cy="1112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Sistema de gaveta com lateral metálica e deslizamento suave. Capacidade de carga de 20kg. As gavetas já vêm montadas! Para módulos de 200mm de largura.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395" name="Retângulo 6395"/>
          <p:cNvSpPr/>
          <p:nvPr/>
        </p:nvSpPr>
        <p:spPr>
          <a:xfrm>
            <a:off x="2353310" y="588010"/>
            <a:ext cx="2950845" cy="5600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KIT PORTA TEMPERO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6396" name="Imagem 639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3837" y="2572702"/>
            <a:ext cx="4567555" cy="6090285"/>
          </a:xfrm>
          <a:prstGeom prst="rect">
            <a:avLst/>
          </a:prstGeom>
          <a:ln>
            <a:noFill/>
          </a:ln>
        </p:spPr>
      </p:pic>
      <p:sp>
        <p:nvSpPr>
          <p:cNvPr id="6796" name="Retângulo 6796"/>
          <p:cNvSpPr/>
          <p:nvPr/>
        </p:nvSpPr>
        <p:spPr>
          <a:xfrm>
            <a:off x="759142" y="9409747"/>
            <a:ext cx="6041390" cy="4076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Obs: Com dois padrões de cores disponíveis, cinza e branco.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142303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167640" y="-9525"/>
            <a:ext cx="975995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BLUM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53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827" name="Retângulo 4827"/>
          <p:cNvSpPr/>
          <p:nvPr/>
        </p:nvSpPr>
        <p:spPr>
          <a:xfrm>
            <a:off x="416560" y="1957705"/>
            <a:ext cx="6838950" cy="1085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O sistema de corrediças Movento oferece um deslizamento suave e sincronizado, com uma regulagem frontal e uma capacidade de carga dinâmica de 40kg e uma alta estabilidade.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828" name="Retângulo 4828"/>
          <p:cNvSpPr/>
          <p:nvPr/>
        </p:nvSpPr>
        <p:spPr>
          <a:xfrm>
            <a:off x="3055620" y="1287780"/>
            <a:ext cx="1560195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MOVENTO 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4835" name="Imagem 483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6705" y="3555365"/>
            <a:ext cx="2941320" cy="2120900"/>
          </a:xfrm>
          <a:prstGeom prst="rect">
            <a:avLst/>
          </a:prstGeom>
          <a:ln>
            <a:noFill/>
          </a:ln>
        </p:spPr>
      </p:pic>
      <p:pic>
        <p:nvPicPr>
          <p:cNvPr id="4849" name="Imagem 484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6555" y="6729095"/>
            <a:ext cx="2897505" cy="2055495"/>
          </a:xfrm>
          <a:prstGeom prst="rect">
            <a:avLst/>
          </a:prstGeom>
          <a:ln>
            <a:noFill/>
          </a:ln>
        </p:spPr>
      </p:pic>
      <p:sp>
        <p:nvSpPr>
          <p:cNvPr id="4850" name="Retângulo 4850"/>
          <p:cNvSpPr/>
          <p:nvPr/>
        </p:nvSpPr>
        <p:spPr>
          <a:xfrm>
            <a:off x="304165" y="5813425"/>
            <a:ext cx="3475672" cy="393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Kit </a:t>
            </a:r>
            <a:r>
              <a:rPr lang="pt-BR" sz="1600" dirty="0" err="1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movento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 com </a:t>
            </a:r>
            <a:r>
              <a:rPr lang="pt-BR" sz="1600" dirty="0" err="1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blumotion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 40kg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152" name="Retângulo 1152"/>
          <p:cNvSpPr/>
          <p:nvPr/>
        </p:nvSpPr>
        <p:spPr>
          <a:xfrm>
            <a:off x="360045" y="8978265"/>
            <a:ext cx="4192905" cy="425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Kit movento com tip-on e blumotion 40kg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5030" y="3958590"/>
            <a:ext cx="3686175" cy="10953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1230" y="7031990"/>
            <a:ext cx="3609975" cy="10858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3" name="Retângulo 5673"/>
          <p:cNvSpPr/>
          <p:nvPr/>
        </p:nvSpPr>
        <p:spPr>
          <a:xfrm>
            <a:off x="2976880" y="25400"/>
            <a:ext cx="4582160" cy="391287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sp>
        <p:nvSpPr>
          <p:cNvPr id="5672" name="Retângulo 5672"/>
          <p:cNvSpPr/>
          <p:nvPr/>
        </p:nvSpPr>
        <p:spPr>
          <a:xfrm>
            <a:off x="2996565" y="3293110"/>
            <a:ext cx="4575175" cy="366903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sp>
        <p:nvSpPr>
          <p:cNvPr id="5671" name="Retângulo 5671"/>
          <p:cNvSpPr/>
          <p:nvPr/>
        </p:nvSpPr>
        <p:spPr>
          <a:xfrm>
            <a:off x="3001010" y="6677660"/>
            <a:ext cx="4582795" cy="401447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sp>
        <p:nvSpPr>
          <p:cNvPr id="35" name="Retângulo 35"/>
          <p:cNvSpPr/>
          <p:nvPr/>
        </p:nvSpPr>
        <p:spPr>
          <a:xfrm>
            <a:off x="0" y="0"/>
            <a:ext cx="7559675" cy="76200"/>
          </a:xfrm>
          <a:prstGeom prst="rect">
            <a:avLst/>
          </a:prstGeom>
          <a:solidFill>
            <a:srgbClr val="0D4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72" name="Retângulo 72"/>
          <p:cNvSpPr/>
          <p:nvPr/>
        </p:nvSpPr>
        <p:spPr>
          <a:xfrm>
            <a:off x="2924810" y="76200"/>
            <a:ext cx="76200" cy="10615930"/>
          </a:xfrm>
          <a:prstGeom prst="rect">
            <a:avLst/>
          </a:prstGeom>
          <a:solidFill>
            <a:srgbClr val="0D4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" name="Shape 69"/>
          <p:cNvSpPr/>
          <p:nvPr/>
        </p:nvSpPr>
        <p:spPr>
          <a:xfrm rot="10800000" flipV="1">
            <a:off x="6235700" y="317"/>
            <a:ext cx="1323975" cy="4470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4" name="Retângulo 5774"/>
          <p:cNvSpPr/>
          <p:nvPr/>
        </p:nvSpPr>
        <p:spPr>
          <a:xfrm>
            <a:off x="6398895" y="25400"/>
            <a:ext cx="1100455" cy="397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INDICE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grpSp>
        <p:nvGrpSpPr>
          <p:cNvPr id="15" name="Agrupar 229"/>
          <p:cNvGrpSpPr/>
          <p:nvPr/>
        </p:nvGrpSpPr>
        <p:grpSpPr>
          <a:xfrm>
            <a:off x="244931" y="234315"/>
            <a:ext cx="2952750" cy="720725"/>
            <a:chOff x="396815" y="-97354"/>
            <a:chExt cx="2953408" cy="722964"/>
          </a:xfrm>
        </p:grpSpPr>
        <p:sp>
          <p:nvSpPr>
            <p:cNvPr id="16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 dirty="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42</a:t>
              </a:r>
              <a:endParaRPr lang="pt-BR" sz="1100" dirty="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17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18" name="Retângulo 172"/>
            <p:cNvSpPr/>
            <p:nvPr/>
          </p:nvSpPr>
          <p:spPr>
            <a:xfrm>
              <a:off x="756305" y="-97354"/>
              <a:ext cx="2593918" cy="50448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Sistema Flow S 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19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 dirty="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Pag. 63</a:t>
              </a:r>
              <a:endParaRPr lang="pt-BR" sz="1100" dirty="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20" name="Agrupar 229"/>
          <p:cNvGrpSpPr/>
          <p:nvPr/>
        </p:nvGrpSpPr>
        <p:grpSpPr>
          <a:xfrm>
            <a:off x="244931" y="986792"/>
            <a:ext cx="2686685" cy="706753"/>
            <a:chOff x="396815" y="-83339"/>
            <a:chExt cx="2687284" cy="708949"/>
          </a:xfrm>
        </p:grpSpPr>
        <p:sp>
          <p:nvSpPr>
            <p:cNvPr id="21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 dirty="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43</a:t>
              </a:r>
              <a:endParaRPr lang="pt-BR" sz="1100" dirty="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22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23" name="Retângulo 172"/>
            <p:cNvSpPr/>
            <p:nvPr/>
          </p:nvSpPr>
          <p:spPr>
            <a:xfrm>
              <a:off x="758846" y="-83339"/>
              <a:ext cx="2325253" cy="4516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Porta deslizante RO82  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24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 dirty="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Pag. 64</a:t>
              </a:r>
              <a:endParaRPr lang="pt-BR" sz="1100" dirty="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25" name="Agrupar 229"/>
          <p:cNvGrpSpPr/>
          <p:nvPr/>
        </p:nvGrpSpPr>
        <p:grpSpPr>
          <a:xfrm>
            <a:off x="244931" y="1746251"/>
            <a:ext cx="2641601" cy="706754"/>
            <a:chOff x="396815" y="-83339"/>
            <a:chExt cx="2642189" cy="708949"/>
          </a:xfrm>
        </p:grpSpPr>
        <p:sp>
          <p:nvSpPr>
            <p:cNvPr id="26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 dirty="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44</a:t>
              </a:r>
              <a:endParaRPr lang="pt-BR" sz="1100" dirty="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27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28" name="Retângulo 172"/>
            <p:cNvSpPr/>
            <p:nvPr/>
          </p:nvSpPr>
          <p:spPr>
            <a:xfrm>
              <a:off x="758846" y="-83339"/>
              <a:ext cx="2280158" cy="4681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Sorrento Cozinha </a:t>
              </a:r>
            </a:p>
          </p:txBody>
        </p:sp>
        <p:sp>
          <p:nvSpPr>
            <p:cNvPr id="29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 dirty="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Pag. 65</a:t>
              </a:r>
              <a:endParaRPr lang="pt-BR" sz="1100" dirty="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30" name="Agrupar 229"/>
          <p:cNvGrpSpPr/>
          <p:nvPr/>
        </p:nvGrpSpPr>
        <p:grpSpPr>
          <a:xfrm>
            <a:off x="244296" y="2510155"/>
            <a:ext cx="2546986" cy="655955"/>
            <a:chOff x="396815" y="-32383"/>
            <a:chExt cx="2547553" cy="657993"/>
          </a:xfrm>
        </p:grpSpPr>
        <p:sp>
          <p:nvSpPr>
            <p:cNvPr id="31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 dirty="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45</a:t>
              </a:r>
              <a:endParaRPr lang="pt-BR" sz="1100" dirty="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32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33" name="Retângulo 172"/>
            <p:cNvSpPr/>
            <p:nvPr/>
          </p:nvSpPr>
          <p:spPr>
            <a:xfrm>
              <a:off x="759481" y="-32383"/>
              <a:ext cx="2184887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Portas e Frentes Tecido</a:t>
              </a:r>
            </a:p>
          </p:txBody>
        </p:sp>
        <p:sp>
          <p:nvSpPr>
            <p:cNvPr id="34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 dirty="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Pag. 66</a:t>
              </a:r>
              <a:endParaRPr lang="pt-BR" sz="1100" dirty="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36" name="Agrupar 229"/>
          <p:cNvGrpSpPr/>
          <p:nvPr/>
        </p:nvGrpSpPr>
        <p:grpSpPr>
          <a:xfrm>
            <a:off x="243026" y="3217545"/>
            <a:ext cx="2740660" cy="655955"/>
            <a:chOff x="396815" y="-32383"/>
            <a:chExt cx="2741270" cy="657993"/>
          </a:xfrm>
        </p:grpSpPr>
        <p:sp>
          <p:nvSpPr>
            <p:cNvPr id="37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 dirty="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46</a:t>
              </a:r>
              <a:endParaRPr lang="pt-BR" sz="1100" dirty="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38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39" name="Retângulo 172"/>
            <p:cNvSpPr/>
            <p:nvPr/>
          </p:nvSpPr>
          <p:spPr>
            <a:xfrm>
              <a:off x="760751" y="-32383"/>
              <a:ext cx="2377334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Prateleira Móvel Invisível 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40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 dirty="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Pag. 67</a:t>
              </a:r>
              <a:endParaRPr lang="pt-BR" sz="1100" dirty="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41" name="Agrupar 229"/>
          <p:cNvGrpSpPr/>
          <p:nvPr/>
        </p:nvGrpSpPr>
        <p:grpSpPr>
          <a:xfrm>
            <a:off x="246201" y="3847466"/>
            <a:ext cx="2667000" cy="772159"/>
            <a:chOff x="396815" y="-148948"/>
            <a:chExt cx="2667594" cy="774558"/>
          </a:xfrm>
        </p:grpSpPr>
        <p:sp>
          <p:nvSpPr>
            <p:cNvPr id="42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 dirty="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47</a:t>
              </a:r>
              <a:endParaRPr lang="pt-BR" sz="1100" dirty="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43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44" name="Retângulo 172"/>
            <p:cNvSpPr/>
            <p:nvPr/>
          </p:nvSpPr>
          <p:spPr>
            <a:xfrm>
              <a:off x="762656" y="-148948"/>
              <a:ext cx="2301753" cy="57837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Gallardo Zero Vidro</a:t>
              </a:r>
            </a:p>
          </p:txBody>
        </p:sp>
        <p:sp>
          <p:nvSpPr>
            <p:cNvPr id="45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 dirty="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Pag. 68</a:t>
              </a:r>
              <a:endParaRPr lang="pt-BR" sz="1100" dirty="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46" name="Agrupar 229"/>
          <p:cNvGrpSpPr/>
          <p:nvPr/>
        </p:nvGrpSpPr>
        <p:grpSpPr>
          <a:xfrm>
            <a:off x="233501" y="4665345"/>
            <a:ext cx="2688589" cy="669925"/>
            <a:chOff x="396815" y="-46396"/>
            <a:chExt cx="2689188" cy="672006"/>
          </a:xfrm>
        </p:grpSpPr>
        <p:sp>
          <p:nvSpPr>
            <p:cNvPr id="47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 dirty="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48</a:t>
              </a:r>
              <a:endParaRPr lang="pt-BR" sz="1100" dirty="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48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49" name="Retângulo 172"/>
            <p:cNvSpPr/>
            <p:nvPr/>
          </p:nvSpPr>
          <p:spPr>
            <a:xfrm>
              <a:off x="758210" y="-46396"/>
              <a:ext cx="2327793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Kits Lixeiras de Plástico</a:t>
              </a:r>
            </a:p>
          </p:txBody>
        </p:sp>
        <p:sp>
          <p:nvSpPr>
            <p:cNvPr id="50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 dirty="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Pag. 69</a:t>
              </a:r>
              <a:endParaRPr lang="pt-BR" sz="1100" dirty="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51" name="Agrupar 229"/>
          <p:cNvGrpSpPr/>
          <p:nvPr/>
        </p:nvGrpSpPr>
        <p:grpSpPr>
          <a:xfrm>
            <a:off x="234136" y="5414985"/>
            <a:ext cx="2294116" cy="655955"/>
            <a:chOff x="396815" y="-32383"/>
            <a:chExt cx="2294627" cy="657993"/>
          </a:xfrm>
        </p:grpSpPr>
        <p:sp>
          <p:nvSpPr>
            <p:cNvPr id="52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 dirty="0">
                  <a:solidFill>
                    <a:srgbClr val="000000"/>
                  </a:solidFill>
                  <a:latin typeface="Univers" panose="020B0603020202030204"/>
                  <a:ea typeface="Calibri" panose="020F0502020204030204"/>
                </a:rPr>
                <a:t>49</a:t>
              </a:r>
              <a:endParaRPr lang="pt-BR" sz="1100" dirty="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53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54" name="Retângulo 172"/>
            <p:cNvSpPr/>
            <p:nvPr/>
          </p:nvSpPr>
          <p:spPr>
            <a:xfrm>
              <a:off x="758210" y="-32383"/>
              <a:ext cx="1590394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Canto articulado  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55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Pag. 70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61" name="Agrupar 229"/>
          <p:cNvGrpSpPr/>
          <p:nvPr/>
        </p:nvGrpSpPr>
        <p:grpSpPr>
          <a:xfrm>
            <a:off x="232231" y="6138250"/>
            <a:ext cx="2472055" cy="655955"/>
            <a:chOff x="396815" y="-32383"/>
            <a:chExt cx="2472606" cy="657993"/>
          </a:xfrm>
        </p:grpSpPr>
        <p:sp>
          <p:nvSpPr>
            <p:cNvPr id="62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 dirty="0">
                  <a:solidFill>
                    <a:srgbClr val="000000"/>
                  </a:solidFill>
                  <a:latin typeface="Univers" panose="020B0603020202030204"/>
                  <a:ea typeface="Calibri" panose="020F0502020204030204"/>
                </a:rPr>
                <a:t>50</a:t>
              </a:r>
              <a:endParaRPr lang="pt-BR" sz="1100" dirty="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63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64" name="Retângulo 172"/>
            <p:cNvSpPr/>
            <p:nvPr/>
          </p:nvSpPr>
          <p:spPr>
            <a:xfrm>
              <a:off x="758846" y="-32383"/>
              <a:ext cx="2110575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Divisor de acrílico 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65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Pag. 71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66" name="Agrupar 229"/>
          <p:cNvGrpSpPr/>
          <p:nvPr/>
        </p:nvGrpSpPr>
        <p:grpSpPr>
          <a:xfrm>
            <a:off x="232231" y="6856435"/>
            <a:ext cx="2667635" cy="655955"/>
            <a:chOff x="396815" y="-32383"/>
            <a:chExt cx="2668229" cy="657993"/>
          </a:xfrm>
        </p:grpSpPr>
        <p:sp>
          <p:nvSpPr>
            <p:cNvPr id="67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 dirty="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51</a:t>
              </a:r>
              <a:endParaRPr lang="pt-BR" sz="1100" dirty="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68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69" name="Retângulo 172"/>
            <p:cNvSpPr/>
            <p:nvPr/>
          </p:nvSpPr>
          <p:spPr>
            <a:xfrm>
              <a:off x="763292" y="-32383"/>
              <a:ext cx="2301752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Divisor de madeira </a:t>
              </a:r>
            </a:p>
          </p:txBody>
        </p:sp>
        <p:sp>
          <p:nvSpPr>
            <p:cNvPr id="70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Pag.72 até Pag.73</a:t>
              </a:r>
            </a:p>
          </p:txBody>
        </p:sp>
      </p:grpSp>
      <p:grpSp>
        <p:nvGrpSpPr>
          <p:cNvPr id="2" name="Agrupar 229"/>
          <p:cNvGrpSpPr/>
          <p:nvPr/>
        </p:nvGrpSpPr>
        <p:grpSpPr>
          <a:xfrm>
            <a:off x="232231" y="9230282"/>
            <a:ext cx="2938947" cy="670560"/>
            <a:chOff x="396815" y="-47033"/>
            <a:chExt cx="2939601" cy="672643"/>
          </a:xfrm>
        </p:grpSpPr>
        <p:sp>
          <p:nvSpPr>
            <p:cNvPr id="3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54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4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6" name="Retângulo 172"/>
            <p:cNvSpPr/>
            <p:nvPr/>
          </p:nvSpPr>
          <p:spPr>
            <a:xfrm>
              <a:off x="736782" y="-47033"/>
              <a:ext cx="2599634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 dirty="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Coleção LEO SOB MEDIDA </a:t>
              </a:r>
            </a:p>
          </p:txBody>
        </p:sp>
        <p:sp>
          <p:nvSpPr>
            <p:cNvPr id="7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 dirty="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Pag.76 até Pag. 80</a:t>
              </a:r>
            </a:p>
          </p:txBody>
        </p:sp>
      </p:grpSp>
      <p:grpSp>
        <p:nvGrpSpPr>
          <p:cNvPr id="10" name="Agrupar 229">
            <a:extLst>
              <a:ext uri="{FF2B5EF4-FFF2-40B4-BE49-F238E27FC236}">
                <a16:creationId xmlns:a16="http://schemas.microsoft.com/office/drawing/2014/main" id="{F7538572-C93D-76B5-6C3C-8E6BC2236BB7}"/>
              </a:ext>
            </a:extLst>
          </p:cNvPr>
          <p:cNvGrpSpPr/>
          <p:nvPr/>
        </p:nvGrpSpPr>
        <p:grpSpPr>
          <a:xfrm>
            <a:off x="245566" y="7643925"/>
            <a:ext cx="2667635" cy="655955"/>
            <a:chOff x="396815" y="-32383"/>
            <a:chExt cx="2668229" cy="657993"/>
          </a:xfrm>
        </p:grpSpPr>
        <p:sp>
          <p:nvSpPr>
            <p:cNvPr id="11" name="Retângulo 170">
              <a:extLst>
                <a:ext uri="{FF2B5EF4-FFF2-40B4-BE49-F238E27FC236}">
                  <a16:creationId xmlns:a16="http://schemas.microsoft.com/office/drawing/2014/main" id="{47854CCF-2995-EFEA-850B-97E63541C9EF}"/>
                </a:ext>
              </a:extLst>
            </p:cNvPr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 dirty="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52</a:t>
              </a:r>
              <a:endParaRPr lang="pt-BR" sz="1100" dirty="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12" name="Retângulo 171">
              <a:extLst>
                <a:ext uri="{FF2B5EF4-FFF2-40B4-BE49-F238E27FC236}">
                  <a16:creationId xmlns:a16="http://schemas.microsoft.com/office/drawing/2014/main" id="{8BBD9168-84E0-20C6-3429-8B00131E2A97}"/>
                </a:ext>
              </a:extLst>
            </p:cNvPr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13" name="Retângulo 172">
              <a:extLst>
                <a:ext uri="{FF2B5EF4-FFF2-40B4-BE49-F238E27FC236}">
                  <a16:creationId xmlns:a16="http://schemas.microsoft.com/office/drawing/2014/main" id="{71524C46-4982-A166-E1D6-8B9793643608}"/>
                </a:ext>
              </a:extLst>
            </p:cNvPr>
            <p:cNvSpPr/>
            <p:nvPr/>
          </p:nvSpPr>
          <p:spPr>
            <a:xfrm>
              <a:off x="763292" y="-32383"/>
              <a:ext cx="2301752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 dirty="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Aramados</a:t>
              </a:r>
            </a:p>
          </p:txBody>
        </p:sp>
        <p:sp>
          <p:nvSpPr>
            <p:cNvPr id="14" name="Retângulo 179">
              <a:extLst>
                <a:ext uri="{FF2B5EF4-FFF2-40B4-BE49-F238E27FC236}">
                  <a16:creationId xmlns:a16="http://schemas.microsoft.com/office/drawing/2014/main" id="{6DBD1468-C17E-2FF6-DAF7-6CCF27800B76}"/>
                </a:ext>
              </a:extLst>
            </p:cNvPr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 dirty="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Pag.74</a:t>
              </a:r>
            </a:p>
          </p:txBody>
        </p:sp>
      </p:grpSp>
      <p:grpSp>
        <p:nvGrpSpPr>
          <p:cNvPr id="56" name="Agrupar 229">
            <a:extLst>
              <a:ext uri="{FF2B5EF4-FFF2-40B4-BE49-F238E27FC236}">
                <a16:creationId xmlns:a16="http://schemas.microsoft.com/office/drawing/2014/main" id="{82A97156-ABFF-ADAE-84F1-A8915ADF63A2}"/>
              </a:ext>
            </a:extLst>
          </p:cNvPr>
          <p:cNvGrpSpPr/>
          <p:nvPr/>
        </p:nvGrpSpPr>
        <p:grpSpPr>
          <a:xfrm>
            <a:off x="245566" y="8423504"/>
            <a:ext cx="2667635" cy="655955"/>
            <a:chOff x="396815" y="-32383"/>
            <a:chExt cx="2668229" cy="657993"/>
          </a:xfrm>
        </p:grpSpPr>
        <p:sp>
          <p:nvSpPr>
            <p:cNvPr id="57" name="Retângulo 170">
              <a:extLst>
                <a:ext uri="{FF2B5EF4-FFF2-40B4-BE49-F238E27FC236}">
                  <a16:creationId xmlns:a16="http://schemas.microsoft.com/office/drawing/2014/main" id="{41AF32EE-ACA6-662E-20B5-0CA41784B7EB}"/>
                </a:ext>
              </a:extLst>
            </p:cNvPr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 dirty="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53</a:t>
              </a:r>
              <a:endParaRPr lang="pt-BR" sz="1100" dirty="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58" name="Retângulo 171">
              <a:extLst>
                <a:ext uri="{FF2B5EF4-FFF2-40B4-BE49-F238E27FC236}">
                  <a16:creationId xmlns:a16="http://schemas.microsoft.com/office/drawing/2014/main" id="{906F2374-38C2-E868-4DED-274D68F927C4}"/>
                </a:ext>
              </a:extLst>
            </p:cNvPr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59" name="Retângulo 172">
              <a:extLst>
                <a:ext uri="{FF2B5EF4-FFF2-40B4-BE49-F238E27FC236}">
                  <a16:creationId xmlns:a16="http://schemas.microsoft.com/office/drawing/2014/main" id="{F00A1F68-F388-E281-C32C-21B13FEA718C}"/>
                </a:ext>
              </a:extLst>
            </p:cNvPr>
            <p:cNvSpPr/>
            <p:nvPr/>
          </p:nvSpPr>
          <p:spPr>
            <a:xfrm>
              <a:off x="763292" y="-32383"/>
              <a:ext cx="2301752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 dirty="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Tomadas embutidas</a:t>
              </a:r>
            </a:p>
          </p:txBody>
        </p:sp>
        <p:sp>
          <p:nvSpPr>
            <p:cNvPr id="60" name="Retângulo 179">
              <a:extLst>
                <a:ext uri="{FF2B5EF4-FFF2-40B4-BE49-F238E27FC236}">
                  <a16:creationId xmlns:a16="http://schemas.microsoft.com/office/drawing/2014/main" id="{F6EEA870-6893-EB7E-AC30-B17CFE9407F3}"/>
                </a:ext>
              </a:extLst>
            </p:cNvPr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 dirty="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Pag.75</a:t>
              </a:r>
            </a:p>
          </p:txBody>
        </p:sp>
      </p:grp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142303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167640" y="-9525"/>
            <a:ext cx="975995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BLUM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54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69190" name="Retângulo 269190"/>
          <p:cNvSpPr/>
          <p:nvPr/>
        </p:nvSpPr>
        <p:spPr>
          <a:xfrm>
            <a:off x="2895600" y="544830"/>
            <a:ext cx="1947545" cy="5962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DOBRADIÇAS 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269959" name="Imagem 269959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0"/>
          <a:stretch>
            <a:fillRect/>
          </a:stretch>
        </p:blipFill>
        <p:spPr bwMode="auto">
          <a:xfrm>
            <a:off x="432435" y="1461770"/>
            <a:ext cx="6694805" cy="7351395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142303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167640" y="-9525"/>
            <a:ext cx="975995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BLUM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55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69243" name="Retângulo 269243"/>
          <p:cNvSpPr/>
          <p:nvPr/>
        </p:nvSpPr>
        <p:spPr>
          <a:xfrm>
            <a:off x="227012" y="2368867"/>
            <a:ext cx="7102475" cy="2802255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pic>
        <p:nvPicPr>
          <p:cNvPr id="269249" name="Imagem 26924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342" y="2472372"/>
            <a:ext cx="3425190" cy="2497455"/>
          </a:xfrm>
          <a:prstGeom prst="rect">
            <a:avLst/>
          </a:prstGeom>
        </p:spPr>
      </p:pic>
      <p:sp>
        <p:nvSpPr>
          <p:cNvPr id="269250" name="Retângulo 269250"/>
          <p:cNvSpPr/>
          <p:nvPr/>
        </p:nvSpPr>
        <p:spPr>
          <a:xfrm>
            <a:off x="122237" y="1043622"/>
            <a:ext cx="7315200" cy="12687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A dobradiça Blum CLIP top é sinônimo de alto conforto de ajuste e de montagem, função confiável e design atrativo. Com dobradiças Blum, toda porta se movimenta de forma agradável.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69251" name="Retângulo 269251"/>
          <p:cNvSpPr/>
          <p:nvPr/>
        </p:nvSpPr>
        <p:spPr>
          <a:xfrm>
            <a:off x="2145347" y="582612"/>
            <a:ext cx="3268980" cy="3886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Dobradiça standard 107°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791" name="Retângulo 791"/>
          <p:cNvSpPr/>
          <p:nvPr/>
        </p:nvSpPr>
        <p:spPr>
          <a:xfrm>
            <a:off x="2252662" y="8121967"/>
            <a:ext cx="2828290" cy="1986915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pic>
        <p:nvPicPr>
          <p:cNvPr id="269519" name="Imagem 269519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64" b="89617" l="7368" r="898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602" y="8163242"/>
            <a:ext cx="2623820" cy="18376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635" y="5438775"/>
            <a:ext cx="5215255" cy="233553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142303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167640" y="-9525"/>
            <a:ext cx="975995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BLUM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56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362" name="Retângulo 362"/>
          <p:cNvSpPr/>
          <p:nvPr/>
        </p:nvSpPr>
        <p:spPr>
          <a:xfrm>
            <a:off x="122237" y="570231"/>
            <a:ext cx="7225348" cy="1147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O AVENTOS HK-XS oferece um grande espaço para composições em armários altos e superiores pequenos, com isto armários com profundidade livre menor também podem ser confortavelmente equipados.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689" name="Retângulo 5689"/>
          <p:cNvSpPr/>
          <p:nvPr/>
        </p:nvSpPr>
        <p:spPr>
          <a:xfrm>
            <a:off x="2621597" y="247650"/>
            <a:ext cx="2317115" cy="3886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AVENTOS HK-XS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25" name="Retângulo 6025"/>
          <p:cNvSpPr/>
          <p:nvPr/>
        </p:nvSpPr>
        <p:spPr>
          <a:xfrm>
            <a:off x="233997" y="1778000"/>
            <a:ext cx="7102475" cy="3886200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158" name="Retângulo 6158"/>
          <p:cNvSpPr/>
          <p:nvPr/>
        </p:nvSpPr>
        <p:spPr>
          <a:xfrm>
            <a:off x="694372" y="2508885"/>
            <a:ext cx="6221095" cy="267716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31" name="Retângulo 6031"/>
          <p:cNvSpPr/>
          <p:nvPr/>
        </p:nvSpPr>
        <p:spPr>
          <a:xfrm>
            <a:off x="569842" y="1779685"/>
            <a:ext cx="6451641" cy="7289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Projetado para frentes de madeira ou molduras largas e estreitas em alumínio.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38" name="Retângulo 6038"/>
          <p:cNvSpPr/>
          <p:nvPr/>
        </p:nvSpPr>
        <p:spPr>
          <a:xfrm>
            <a:off x="1102042" y="5231765"/>
            <a:ext cx="2072640" cy="3594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Frentes de madeira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816" name="Retângulo 4816"/>
          <p:cNvSpPr/>
          <p:nvPr/>
        </p:nvSpPr>
        <p:spPr>
          <a:xfrm>
            <a:off x="1935513" y="5782241"/>
            <a:ext cx="3738811" cy="358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Especificações dos modelos HK-XS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817" name="Retângulo 4817"/>
          <p:cNvSpPr/>
          <p:nvPr/>
        </p:nvSpPr>
        <p:spPr>
          <a:xfrm>
            <a:off x="4163377" y="5229225"/>
            <a:ext cx="2294256" cy="3594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Frentes de alumínio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80" y="6285865"/>
            <a:ext cx="7113905" cy="3452495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142303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167640" y="-9525"/>
            <a:ext cx="975995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BLUM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57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154" name="Retângulo 1154"/>
          <p:cNvSpPr/>
          <p:nvPr/>
        </p:nvSpPr>
        <p:spPr>
          <a:xfrm>
            <a:off x="226377" y="6383020"/>
            <a:ext cx="7102475" cy="1958975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69300" name="Retângulo 269300"/>
          <p:cNvSpPr/>
          <p:nvPr/>
        </p:nvSpPr>
        <p:spPr>
          <a:xfrm>
            <a:off x="221932" y="1769110"/>
            <a:ext cx="7102475" cy="2612390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pic>
        <p:nvPicPr>
          <p:cNvPr id="269266" name="Imagem 26926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067" y="2671445"/>
            <a:ext cx="2252980" cy="1120775"/>
          </a:xfrm>
          <a:prstGeom prst="rect">
            <a:avLst/>
          </a:prstGeom>
        </p:spPr>
      </p:pic>
      <p:sp>
        <p:nvSpPr>
          <p:cNvPr id="308" name="Retângulo 308"/>
          <p:cNvSpPr/>
          <p:nvPr/>
        </p:nvSpPr>
        <p:spPr>
          <a:xfrm>
            <a:off x="237171" y="9865995"/>
            <a:ext cx="7214235" cy="440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Obs: Com dois padrões de cores disponíveis, cinza Orion e Branco Seda.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69258" name="Retângulo 269258"/>
          <p:cNvSpPr/>
          <p:nvPr/>
        </p:nvSpPr>
        <p:spPr>
          <a:xfrm>
            <a:off x="108267" y="695325"/>
            <a:ext cx="734314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O sistema LEGRABOX atende as mais altas exigências em individualização. O design individual da LEGRABOX acompanha tendências atuais de ambientes residenciais, abrindo possibilidades versáteis de novas composições.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69259" name="Retângulo 269259"/>
          <p:cNvSpPr/>
          <p:nvPr/>
        </p:nvSpPr>
        <p:spPr>
          <a:xfrm>
            <a:off x="2970847" y="212119"/>
            <a:ext cx="1750695" cy="37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LEGRABOX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69260" name="Retângulo 269260"/>
          <p:cNvSpPr/>
          <p:nvPr/>
        </p:nvSpPr>
        <p:spPr>
          <a:xfrm>
            <a:off x="2875597" y="2220483"/>
            <a:ext cx="1850390" cy="393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 err="1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Legrabox</a:t>
            </a:r>
            <a:r>
              <a:rPr lang="pt-BR" sz="1600" dirty="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 Média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269264" name="Imagem 26926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7" y="2669540"/>
            <a:ext cx="2252980" cy="1122680"/>
          </a:xfrm>
          <a:prstGeom prst="rect">
            <a:avLst/>
          </a:prstGeom>
        </p:spPr>
      </p:pic>
      <p:pic>
        <p:nvPicPr>
          <p:cNvPr id="269265" name="Imagem 26926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142" y="2182495"/>
            <a:ext cx="2086610" cy="2076450"/>
          </a:xfrm>
          <a:prstGeom prst="rect">
            <a:avLst/>
          </a:prstGeom>
        </p:spPr>
      </p:pic>
      <p:sp>
        <p:nvSpPr>
          <p:cNvPr id="269261" name="Retângulo 269261"/>
          <p:cNvSpPr/>
          <p:nvPr/>
        </p:nvSpPr>
        <p:spPr>
          <a:xfrm>
            <a:off x="554672" y="2219848"/>
            <a:ext cx="1850390" cy="377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 err="1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Legrabox</a:t>
            </a:r>
            <a:r>
              <a:rPr lang="pt-BR" sz="1600" dirty="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 Baixa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69262" name="Retângulo 269262"/>
          <p:cNvSpPr/>
          <p:nvPr/>
        </p:nvSpPr>
        <p:spPr>
          <a:xfrm>
            <a:off x="5368607" y="1735455"/>
            <a:ext cx="1708785" cy="464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Legrabox Alta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288" name="Imagem 28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25" b="6415"/>
          <a:stretch>
            <a:fillRect/>
          </a:stretch>
        </p:blipFill>
        <p:spPr bwMode="auto">
          <a:xfrm>
            <a:off x="4184967" y="6553200"/>
            <a:ext cx="2106295" cy="1386205"/>
          </a:xfrm>
          <a:prstGeom prst="rect">
            <a:avLst/>
          </a:prstGeom>
          <a:ln>
            <a:noFill/>
          </a:ln>
        </p:spPr>
      </p:pic>
      <p:pic>
        <p:nvPicPr>
          <p:cNvPr id="299" name="Imagem 299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1"/>
          <a:stretch>
            <a:fillRect/>
          </a:stretch>
        </p:blipFill>
        <p:spPr bwMode="auto">
          <a:xfrm>
            <a:off x="1089977" y="6558280"/>
            <a:ext cx="1791970" cy="1391920"/>
          </a:xfrm>
          <a:prstGeom prst="rect">
            <a:avLst/>
          </a:prstGeom>
          <a:ln>
            <a:noFill/>
          </a:ln>
        </p:spPr>
      </p:pic>
      <p:sp>
        <p:nvSpPr>
          <p:cNvPr id="4830" name="Retângulo 4830"/>
          <p:cNvSpPr/>
          <p:nvPr/>
        </p:nvSpPr>
        <p:spPr>
          <a:xfrm>
            <a:off x="2857817" y="1734820"/>
            <a:ext cx="209423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Itens disponíveis: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836" name="Retângulo 4836"/>
          <p:cNvSpPr/>
          <p:nvPr/>
        </p:nvSpPr>
        <p:spPr>
          <a:xfrm>
            <a:off x="915352" y="7972425"/>
            <a:ext cx="2186940" cy="375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Gaveta interna baixa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194" name="Retângulo 1194"/>
          <p:cNvSpPr/>
          <p:nvPr/>
        </p:nvSpPr>
        <p:spPr>
          <a:xfrm>
            <a:off x="4129722" y="7976235"/>
            <a:ext cx="2286000" cy="375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Gaveta interna média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9684" y="4623322"/>
            <a:ext cx="4965065" cy="14451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035" y="8580755"/>
            <a:ext cx="5734685" cy="1193165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142303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167640" y="-9525"/>
            <a:ext cx="975995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BLUM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58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475" name="Retângulo 1475"/>
          <p:cNvSpPr/>
          <p:nvPr/>
        </p:nvSpPr>
        <p:spPr>
          <a:xfrm>
            <a:off x="394335" y="943610"/>
            <a:ext cx="6762115" cy="464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Modelos com possibilidade de agregar acessórios adicionais como: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309" name="Imagem 30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5" y="6639560"/>
            <a:ext cx="2757170" cy="1841500"/>
          </a:xfrm>
          <a:prstGeom prst="rect">
            <a:avLst/>
          </a:prstGeom>
        </p:spPr>
      </p:pic>
      <p:sp>
        <p:nvSpPr>
          <p:cNvPr id="312" name="Retângulo 312"/>
          <p:cNvSpPr/>
          <p:nvPr/>
        </p:nvSpPr>
        <p:spPr>
          <a:xfrm>
            <a:off x="3119755" y="7330440"/>
            <a:ext cx="4100195" cy="984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Obs: Lateral das estruturas com divisória contém imã para fixação nas laterais da gaveta.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69310" name="Retângulo 269310"/>
          <p:cNvSpPr/>
          <p:nvPr/>
        </p:nvSpPr>
        <p:spPr>
          <a:xfrm>
            <a:off x="492760" y="5568315"/>
            <a:ext cx="6318885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Acessórios com dois padrões de cores disponíveis, cinza Orion e Branco Seda.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Arial" panose="020B0604020202020204"/>
              </a:rPr>
              <a:t> 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725" y="1830070"/>
            <a:ext cx="6816725" cy="3080385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3458210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53340" y="-9525"/>
            <a:ext cx="340106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PORTA PIVOTANTE F458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59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840" name="Retângulo 4840"/>
          <p:cNvSpPr/>
          <p:nvPr/>
        </p:nvSpPr>
        <p:spPr>
          <a:xfrm>
            <a:off x="272732" y="491648"/>
            <a:ext cx="6998970" cy="1947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A linha </a:t>
            </a:r>
            <a:r>
              <a:rPr lang="pt-BR" sz="1600" dirty="0" err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Sorrento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apresenta o mais moderno design italiano, </a:t>
            </a:r>
            <a:r>
              <a:rPr lang="pt-PT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Agora contamos com sua versão para porta 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Pivotante</a:t>
            </a:r>
            <a:r>
              <a:rPr lang="pt-PT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agregando muito mais design e exclusividade em sua porta! 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Estruturada com duas chapas de 6mm e uma chapa de 18mm com uma barra estabilizadora em seu interior para evitar o empenamento.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667" name="Retângulo 5667"/>
          <p:cNvSpPr/>
          <p:nvPr/>
        </p:nvSpPr>
        <p:spPr>
          <a:xfrm>
            <a:off x="1358265" y="2463482"/>
            <a:ext cx="4849495" cy="6316980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589" name="Retângulo 5589"/>
          <p:cNvSpPr/>
          <p:nvPr/>
        </p:nvSpPr>
        <p:spPr>
          <a:xfrm>
            <a:off x="2082165" y="2601912"/>
            <a:ext cx="3407410" cy="607314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5994" t="-4716" r="-14" b="-5"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812" name="Retângulo 6812"/>
          <p:cNvSpPr/>
          <p:nvPr/>
        </p:nvSpPr>
        <p:spPr>
          <a:xfrm>
            <a:off x="603250" y="9227502"/>
            <a:ext cx="6367780" cy="6527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Portas produzidas com a usinagem sorrento em uma das faces ou nas duas faces, com no máximo 300kg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258254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53340" y="-9525"/>
            <a:ext cx="238506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GALLARDO ZERO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60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69556" name="Retângulo 269556"/>
          <p:cNvSpPr/>
          <p:nvPr/>
        </p:nvSpPr>
        <p:spPr>
          <a:xfrm>
            <a:off x="649445" y="8915345"/>
            <a:ext cx="6308408" cy="6305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Portas com medida de 2200 ou acima vem com </a:t>
            </a:r>
            <a:r>
              <a:rPr lang="pt-BR" sz="1600" dirty="0" err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desempenador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para evitar empenamento!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69557" name="Retângulo: Cantos Arredondados 243"/>
          <p:cNvSpPr/>
          <p:nvPr/>
        </p:nvSpPr>
        <p:spPr>
          <a:xfrm>
            <a:off x="773112" y="7388860"/>
            <a:ext cx="5833110" cy="1345565"/>
          </a:xfrm>
          <a:prstGeom prst="roundRect">
            <a:avLst>
              <a:gd name="adj" fmla="val 0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69558" name="Retângulo 269558"/>
          <p:cNvSpPr/>
          <p:nvPr/>
        </p:nvSpPr>
        <p:spPr>
          <a:xfrm>
            <a:off x="620077" y="1868170"/>
            <a:ext cx="6367145" cy="2645410"/>
          </a:xfrm>
          <a:prstGeom prst="rect">
            <a:avLst/>
          </a:prstGeom>
          <a:solidFill>
            <a:srgbClr val="0D4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69559" name="Retângulo: Cantos Arredondados 243"/>
          <p:cNvSpPr/>
          <p:nvPr/>
        </p:nvSpPr>
        <p:spPr>
          <a:xfrm>
            <a:off x="1210627" y="1656080"/>
            <a:ext cx="5207635" cy="3091180"/>
          </a:xfrm>
          <a:prstGeom prst="roundRect">
            <a:avLst>
              <a:gd name="adj" fmla="val 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69560" name="Retângulo 269560"/>
          <p:cNvSpPr/>
          <p:nvPr/>
        </p:nvSpPr>
        <p:spPr>
          <a:xfrm>
            <a:off x="556577" y="470535"/>
            <a:ext cx="6508750" cy="1197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Gallardo zero esta linha tem o delicado toque clássico, a estrutura das molduras usinadas trazem maior conforto visual sem nenhuma emenda aparente.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50" y="5247005"/>
            <a:ext cx="5895975" cy="2057400"/>
          </a:xfrm>
          <a:prstGeom prst="rect">
            <a:avLst/>
          </a:prstGeom>
        </p:spPr>
      </p:pic>
      <p:sp>
        <p:nvSpPr>
          <p:cNvPr id="269987" name="Retângulo 269987"/>
          <p:cNvSpPr/>
          <p:nvPr/>
        </p:nvSpPr>
        <p:spPr>
          <a:xfrm>
            <a:off x="3610926" y="5173345"/>
            <a:ext cx="3376295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Estruturadas da seguinte forma: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3" name="Retângulo 269931">
            <a:extLst>
              <a:ext uri="{FF2B5EF4-FFF2-40B4-BE49-F238E27FC236}">
                <a16:creationId xmlns:a16="http://schemas.microsoft.com/office/drawing/2014/main" id="{6E1EBEF8-C4A9-5B88-8BDC-B243C898954F}"/>
              </a:ext>
            </a:extLst>
          </p:cNvPr>
          <p:cNvSpPr/>
          <p:nvPr/>
        </p:nvSpPr>
        <p:spPr>
          <a:xfrm>
            <a:off x="423068" y="9742488"/>
            <a:ext cx="6698297" cy="5289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b="1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Obs: O padrão BRANCO TX não está disponível para esse modelo de porta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389572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53340" y="-9525"/>
            <a:ext cx="382905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PORTA LATA ALUMÍNIO 130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61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893" name="Retângulo 4893"/>
          <p:cNvSpPr/>
          <p:nvPr/>
        </p:nvSpPr>
        <p:spPr>
          <a:xfrm>
            <a:off x="280987" y="658495"/>
            <a:ext cx="7063740" cy="12553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Porta lata alumínio 130 é ideal para organizar seus utensílios, confeccionado em alumínio anodizado, acompanha trilhos telescópicos com amortecedores zincados, que vão montados na peça.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910" name="Retângulo 4910"/>
          <p:cNvSpPr/>
          <p:nvPr/>
        </p:nvSpPr>
        <p:spPr>
          <a:xfrm>
            <a:off x="372296" y="7150734"/>
            <a:ext cx="7018918" cy="819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Os fundos para o apoio das latas e condimentos, agora são feitos com bandejas em inox 430.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955" name="Retângulo 5955"/>
          <p:cNvSpPr/>
          <p:nvPr/>
        </p:nvSpPr>
        <p:spPr>
          <a:xfrm>
            <a:off x="9842" y="2127250"/>
            <a:ext cx="7539990" cy="4696460"/>
          </a:xfrm>
          <a:prstGeom prst="rect">
            <a:avLst/>
          </a:prstGeom>
          <a:solidFill>
            <a:srgbClr val="0D4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942" name="Retângulo 5942"/>
          <p:cNvSpPr/>
          <p:nvPr/>
        </p:nvSpPr>
        <p:spPr>
          <a:xfrm>
            <a:off x="2016442" y="6406847"/>
            <a:ext cx="3515360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Obs: Capacidade de carga de 8kg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962" name="Retângulo 5962"/>
          <p:cNvSpPr/>
          <p:nvPr/>
        </p:nvSpPr>
        <p:spPr>
          <a:xfrm>
            <a:off x="70802" y="3142615"/>
            <a:ext cx="2383790" cy="317627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994" name="Retângulo 5994"/>
          <p:cNvSpPr/>
          <p:nvPr/>
        </p:nvSpPr>
        <p:spPr>
          <a:xfrm>
            <a:off x="5134292" y="3137535"/>
            <a:ext cx="2363470" cy="317627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01" name="Retângulo 6001"/>
          <p:cNvSpPr/>
          <p:nvPr/>
        </p:nvSpPr>
        <p:spPr>
          <a:xfrm>
            <a:off x="2504757" y="3147695"/>
            <a:ext cx="2595880" cy="317627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28" name="Retângulo 6028"/>
          <p:cNvSpPr/>
          <p:nvPr/>
        </p:nvSpPr>
        <p:spPr>
          <a:xfrm>
            <a:off x="2820352" y="2279347"/>
            <a:ext cx="2069700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</a:rPr>
              <a:t>Cores disponíveis: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29" name="Retângulo 6029"/>
          <p:cNvSpPr/>
          <p:nvPr/>
        </p:nvSpPr>
        <p:spPr>
          <a:xfrm>
            <a:off x="256222" y="2714625"/>
            <a:ext cx="1926590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</a:rPr>
              <a:t>Anodizado Fosco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52" name="Retângulo 6052"/>
          <p:cNvSpPr/>
          <p:nvPr/>
        </p:nvSpPr>
        <p:spPr>
          <a:xfrm>
            <a:off x="3320097" y="2713355"/>
            <a:ext cx="864870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</a:rPr>
              <a:t>Bronze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53" name="Retângulo 6053"/>
          <p:cNvSpPr/>
          <p:nvPr/>
        </p:nvSpPr>
        <p:spPr>
          <a:xfrm>
            <a:off x="5835967" y="2713355"/>
            <a:ext cx="881380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</a:rPr>
              <a:t>Branco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0410" y="8157845"/>
            <a:ext cx="3825240" cy="1263015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422973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53340" y="-9525"/>
            <a:ext cx="3937635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PAINÉIS USINAGEM ESPECIAL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62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093" name="Retângulo 5093"/>
          <p:cNvSpPr/>
          <p:nvPr/>
        </p:nvSpPr>
        <p:spPr>
          <a:xfrm>
            <a:off x="-13970" y="1987550"/>
            <a:ext cx="7583805" cy="5943600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083" name="Retângulo 5083"/>
          <p:cNvSpPr/>
          <p:nvPr/>
        </p:nvSpPr>
        <p:spPr>
          <a:xfrm>
            <a:off x="211137" y="671830"/>
            <a:ext cx="7215505" cy="10134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A linha de PAINÉIS USINAGEM ESPECIAL, conta com 6 formas editáveis dentro do sistema Promob, ideal para todo os tipos de projeto garantindo exclusividade e personalidade agregando mais valor em seu ambiente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089" name="Retângulo 5089"/>
          <p:cNvSpPr/>
          <p:nvPr/>
        </p:nvSpPr>
        <p:spPr>
          <a:xfrm>
            <a:off x="2113596" y="2242131"/>
            <a:ext cx="3453767" cy="3378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Formas geométricas disponíveis: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69209" name="Retângulo 269209"/>
          <p:cNvSpPr/>
          <p:nvPr/>
        </p:nvSpPr>
        <p:spPr>
          <a:xfrm>
            <a:off x="1514792" y="8293100"/>
            <a:ext cx="4452620" cy="3575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Espessuras disponíveis 15mm 18mm 25mm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69210" name="Retângulo 269210"/>
          <p:cNvSpPr/>
          <p:nvPr/>
        </p:nvSpPr>
        <p:spPr>
          <a:xfrm>
            <a:off x="192722" y="9010650"/>
            <a:ext cx="7359650" cy="675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Obs: Todas as cores disponíveis, somente espessura de 25mm não utiliza cores DURA+ GUARARAPES+ e ARAUCO+ 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69884" name="Retângulo 269884"/>
          <p:cNvSpPr/>
          <p:nvPr/>
        </p:nvSpPr>
        <p:spPr>
          <a:xfrm>
            <a:off x="3073082" y="7130415"/>
            <a:ext cx="1142365" cy="361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Triangulo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6202" name="Imagem 15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22" y="2598420"/>
            <a:ext cx="1316990" cy="1881505"/>
          </a:xfrm>
          <a:prstGeom prst="rect">
            <a:avLst/>
          </a:prstGeom>
        </p:spPr>
      </p:pic>
      <p:pic>
        <p:nvPicPr>
          <p:cNvPr id="6204" name="Imagem 15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187" y="2619375"/>
            <a:ext cx="1640840" cy="1926590"/>
          </a:xfrm>
          <a:prstGeom prst="rect">
            <a:avLst/>
          </a:prstGeom>
        </p:spPr>
      </p:pic>
      <p:pic>
        <p:nvPicPr>
          <p:cNvPr id="6321" name="Imagem 15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442" y="2533650"/>
            <a:ext cx="1640840" cy="2025650"/>
          </a:xfrm>
          <a:prstGeom prst="rect">
            <a:avLst/>
          </a:prstGeom>
        </p:spPr>
      </p:pic>
      <p:pic>
        <p:nvPicPr>
          <p:cNvPr id="6324" name="Imagem 15"/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082" y="5096510"/>
            <a:ext cx="1969770" cy="1969770"/>
          </a:xfrm>
          <a:prstGeom prst="rect">
            <a:avLst/>
          </a:prstGeom>
        </p:spPr>
      </p:pic>
      <p:pic>
        <p:nvPicPr>
          <p:cNvPr id="768" name="Imagem 15"/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92" y="5049520"/>
            <a:ext cx="1457325" cy="1995170"/>
          </a:xfrm>
          <a:prstGeom prst="rect">
            <a:avLst/>
          </a:prstGeom>
        </p:spPr>
      </p:pic>
      <p:sp>
        <p:nvSpPr>
          <p:cNvPr id="269885" name="Retângulo 269885"/>
          <p:cNvSpPr/>
          <p:nvPr/>
        </p:nvSpPr>
        <p:spPr>
          <a:xfrm>
            <a:off x="785812" y="7125970"/>
            <a:ext cx="1284605" cy="361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Pentágono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69886" name="Retângulo 269886"/>
          <p:cNvSpPr/>
          <p:nvPr/>
        </p:nvSpPr>
        <p:spPr>
          <a:xfrm>
            <a:off x="5377497" y="7136765"/>
            <a:ext cx="894715" cy="361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Circulo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69951" name="Retângulo 269951"/>
          <p:cNvSpPr/>
          <p:nvPr/>
        </p:nvSpPr>
        <p:spPr>
          <a:xfrm>
            <a:off x="2970847" y="4648200"/>
            <a:ext cx="1244600" cy="361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Cantoneira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40" name="Retângulo 6040"/>
          <p:cNvSpPr/>
          <p:nvPr/>
        </p:nvSpPr>
        <p:spPr>
          <a:xfrm>
            <a:off x="5200967" y="4648200"/>
            <a:ext cx="1244600" cy="361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Chanfrado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51" name="Retângulo 6051"/>
          <p:cNvSpPr/>
          <p:nvPr/>
        </p:nvSpPr>
        <p:spPr>
          <a:xfrm>
            <a:off x="942022" y="4648200"/>
            <a:ext cx="826770" cy="361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Curvo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769" name="Imagem 15"/>
          <p:cNvPicPr/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52077" y="5126990"/>
            <a:ext cx="1938020" cy="1884045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2929448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53339" y="-9525"/>
            <a:ext cx="2438069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SISTEMA FLOW S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63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69225" name="Retângulo 269225"/>
          <p:cNvSpPr/>
          <p:nvPr/>
        </p:nvSpPr>
        <p:spPr>
          <a:xfrm>
            <a:off x="169862" y="1831975"/>
            <a:ext cx="7219950" cy="3390900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69223" name="Retângulo 269223"/>
          <p:cNvSpPr/>
          <p:nvPr/>
        </p:nvSpPr>
        <p:spPr>
          <a:xfrm>
            <a:off x="425767" y="868045"/>
            <a:ext cx="6724650" cy="963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Sistema deslizante de sustentação na base. O sistema Flow S possui aplicação sobreposta, disponível em dois modelos: FLOW S TOP e FLOW S STANDART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 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269224" name="Imagem 26922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" y="1921510"/>
            <a:ext cx="3331210" cy="3199130"/>
          </a:xfrm>
          <a:prstGeom prst="rect">
            <a:avLst/>
          </a:prstGeom>
        </p:spPr>
      </p:pic>
      <p:pic>
        <p:nvPicPr>
          <p:cNvPr id="269226" name="Imagem 26922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882" y="2393950"/>
            <a:ext cx="3680460" cy="2306955"/>
          </a:xfrm>
          <a:prstGeom prst="rect">
            <a:avLst/>
          </a:prstGeom>
        </p:spPr>
      </p:pic>
      <p:sp>
        <p:nvSpPr>
          <p:cNvPr id="269239" name="Retângulo 269239"/>
          <p:cNvSpPr/>
          <p:nvPr/>
        </p:nvSpPr>
        <p:spPr>
          <a:xfrm>
            <a:off x="3808412" y="1883410"/>
            <a:ext cx="3409950" cy="5353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Itens que compõem cada sistema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69242" name="Retângulo 269242"/>
          <p:cNvSpPr/>
          <p:nvPr/>
        </p:nvSpPr>
        <p:spPr>
          <a:xfrm>
            <a:off x="757555" y="5424170"/>
            <a:ext cx="6061075" cy="748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A altura da porta não deve ser maior que 4 vezes a medida da largura da porta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345" y="6372860"/>
            <a:ext cx="6356350" cy="1499870"/>
          </a:xfrm>
          <a:prstGeom prst="rect">
            <a:avLst/>
          </a:prstGeom>
        </p:spPr>
      </p:pic>
      <p:sp>
        <p:nvSpPr>
          <p:cNvPr id="2" name="Retângulo 269242"/>
          <p:cNvSpPr/>
          <p:nvPr/>
        </p:nvSpPr>
        <p:spPr>
          <a:xfrm>
            <a:off x="601345" y="8306435"/>
            <a:ext cx="6459855" cy="1019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Obs: Sistema Flow quando for 3 portas apenas a porta do meio é TOP as laterais serão STANDART e é preciso ser feito manualmente a substituição da porta central para o sistema 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TOP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26504" y="29845"/>
            <a:ext cx="263842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135255" y="0"/>
            <a:ext cx="236728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LINHA FREGGIO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41" name="Retângulo 141"/>
          <p:cNvSpPr/>
          <p:nvPr/>
        </p:nvSpPr>
        <p:spPr>
          <a:xfrm>
            <a:off x="-552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01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0490" y="2559050"/>
            <a:ext cx="2856230" cy="1228725"/>
          </a:xfrm>
          <a:prstGeom prst="rect">
            <a:avLst/>
          </a:prstGeom>
        </p:spPr>
      </p:pic>
      <p:sp>
        <p:nvSpPr>
          <p:cNvPr id="5775" name="Retângulo 5775"/>
          <p:cNvSpPr/>
          <p:nvPr/>
        </p:nvSpPr>
        <p:spPr>
          <a:xfrm>
            <a:off x="1003935" y="785812"/>
            <a:ext cx="6551295" cy="9277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Esta linha tem o delicado toque de marcenaria artesanal, o padrão explora a estrutura dos frisos para trazer mais movimento ao ambiente.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776" name="Retângulo 5776"/>
          <p:cNvSpPr/>
          <p:nvPr/>
        </p:nvSpPr>
        <p:spPr>
          <a:xfrm>
            <a:off x="4445" y="935672"/>
            <a:ext cx="1296035" cy="464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Freggio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84" name="Retângulo: Cantos Arredondados 284"/>
          <p:cNvSpPr/>
          <p:nvPr/>
        </p:nvSpPr>
        <p:spPr>
          <a:xfrm>
            <a:off x="430530" y="2077402"/>
            <a:ext cx="2916555" cy="1910080"/>
          </a:xfrm>
          <a:prstGeom prst="roundRect">
            <a:avLst>
              <a:gd name="adj" fmla="val 6664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cxnSp>
        <p:nvCxnSpPr>
          <p:cNvPr id="12" name="Conector reto 12"/>
          <p:cNvCxnSpPr/>
          <p:nvPr/>
        </p:nvCxnSpPr>
        <p:spPr>
          <a:xfrm>
            <a:off x="988060" y="874077"/>
            <a:ext cx="0" cy="629285"/>
          </a:xfrm>
          <a:prstGeom prst="line">
            <a:avLst/>
          </a:prstGeom>
          <a:ln>
            <a:solidFill>
              <a:srgbClr val="0D4633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4" name="Rectangle 264"/>
          <p:cNvSpPr/>
          <p:nvPr/>
        </p:nvSpPr>
        <p:spPr>
          <a:xfrm>
            <a:off x="4550410" y="2110105"/>
            <a:ext cx="709930" cy="259715"/>
          </a:xfrm>
          <a:prstGeom prst="rect">
            <a:avLst/>
          </a:prstGeom>
          <a:ln>
            <a:noFill/>
          </a:ln>
        </p:spPr>
        <p:txBody>
          <a:bodyPr horzOverflow="overflow" vert="horz" lIns="0" tIns="0" rIns="0" bIns="0" rtlCol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D4633"/>
                </a:solidFill>
                <a:effectLst/>
                <a:latin typeface="Univers" panose="020B0603020202030204"/>
                <a:ea typeface="Caviar Dreams"/>
                <a:cs typeface="Caviar Dreams"/>
              </a:rPr>
              <a:t>Portas</a:t>
            </a:r>
            <a:endParaRPr lang="pt-BR" sz="1100" dirty="0">
              <a:solidFill>
                <a:srgbClr val="000000"/>
              </a:solidFill>
              <a:effectLst/>
              <a:latin typeface="Calibri" panose="020F0502020204030204"/>
              <a:ea typeface="Calibri" panose="020F0502020204030204"/>
            </a:endParaRPr>
          </a:p>
        </p:txBody>
      </p:sp>
      <p:sp>
        <p:nvSpPr>
          <p:cNvPr id="267" name="Shape 267"/>
          <p:cNvSpPr/>
          <p:nvPr/>
        </p:nvSpPr>
        <p:spPr>
          <a:xfrm>
            <a:off x="5323205" y="2056130"/>
            <a:ext cx="0" cy="346710"/>
          </a:xfrm>
          <a:custGeom>
            <a:avLst/>
            <a:gdLst/>
            <a:ahLst/>
            <a:cxnLst/>
            <a:rect l="0" t="0" r="0" b="0"/>
            <a:pathLst>
              <a:path h="347345">
                <a:moveTo>
                  <a:pt x="0" y="0"/>
                </a:moveTo>
                <a:lnTo>
                  <a:pt x="0" y="347345"/>
                </a:lnTo>
              </a:path>
            </a:pathLst>
          </a:custGeom>
          <a:ln w="19050" cap="flat">
            <a:miter lim="127000"/>
          </a:ln>
        </p:spPr>
        <p:style>
          <a:lnRef idx="1">
            <a:srgbClr val="126247"/>
          </a:lnRef>
          <a:fillRef idx="0">
            <a:srgbClr val="000000">
              <a:alpha val="0"/>
            </a:srgbClr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268" name="Rectangle 268"/>
          <p:cNvSpPr/>
          <p:nvPr/>
        </p:nvSpPr>
        <p:spPr>
          <a:xfrm>
            <a:off x="5440045" y="2111375"/>
            <a:ext cx="995680" cy="259715"/>
          </a:xfrm>
          <a:prstGeom prst="rect">
            <a:avLst/>
          </a:prstGeom>
          <a:ln>
            <a:noFill/>
          </a:ln>
        </p:spPr>
        <p:txBody>
          <a:bodyPr horzOverflow="overflow" vert="horz" lIns="0" tIns="0" rIns="0" bIns="0" rtlCol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D4633"/>
                </a:solidFill>
                <a:effectLst/>
                <a:latin typeface="Univers" panose="020B0603020202030204"/>
                <a:ea typeface="Caviar Dreams"/>
                <a:cs typeface="Caviar Dreams"/>
              </a:rPr>
              <a:t>Frentes</a:t>
            </a:r>
            <a:endParaRPr lang="pt-BR" sz="1100" dirty="0">
              <a:solidFill>
                <a:srgbClr val="000000"/>
              </a:solidFill>
              <a:effectLst/>
              <a:latin typeface="Calibri" panose="020F0502020204030204"/>
              <a:ea typeface="Calibri" panose="020F0502020204030204"/>
            </a:endParaRPr>
          </a:p>
        </p:txBody>
      </p:sp>
      <p:sp>
        <p:nvSpPr>
          <p:cNvPr id="9" name="Retângulo 6013"/>
          <p:cNvSpPr/>
          <p:nvPr/>
        </p:nvSpPr>
        <p:spPr>
          <a:xfrm flipV="1">
            <a:off x="2502535" y="1785620"/>
            <a:ext cx="5067300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782" name="Retângulo 5782"/>
          <p:cNvSpPr/>
          <p:nvPr/>
        </p:nvSpPr>
        <p:spPr>
          <a:xfrm>
            <a:off x="457200" y="4190047"/>
            <a:ext cx="6645275" cy="6121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Nas portas e frentes os frisos são feitos na horizontal, o vão final varia de acordo com a medida da porta.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0" name="Retângulo 6013"/>
          <p:cNvSpPr/>
          <p:nvPr/>
        </p:nvSpPr>
        <p:spPr>
          <a:xfrm flipV="1">
            <a:off x="-11430" y="5003800"/>
            <a:ext cx="5067300" cy="76200"/>
          </a:xfrm>
          <a:prstGeom prst="rect">
            <a:avLst/>
          </a:prstGeom>
          <a:solidFill>
            <a:srgbClr val="0D4633"/>
          </a:solidFill>
          <a:ln w="12700" cmpd="dbl"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295" y="5872480"/>
            <a:ext cx="2923540" cy="1899285"/>
          </a:xfrm>
          <a:prstGeom prst="rect">
            <a:avLst/>
          </a:prstGeom>
        </p:spPr>
      </p:pic>
      <p:pic>
        <p:nvPicPr>
          <p:cNvPr id="257" name="Picture 257"/>
          <p:cNvPicPr/>
          <p:nvPr/>
        </p:nvPicPr>
        <p:blipFill>
          <a:blip r:embed="rId5"/>
          <a:stretch>
            <a:fillRect/>
          </a:stretch>
        </p:blipFill>
        <p:spPr>
          <a:xfrm>
            <a:off x="3346450" y="5369560"/>
            <a:ext cx="4208780" cy="2823210"/>
          </a:xfrm>
          <a:prstGeom prst="rect">
            <a:avLst/>
          </a:prstGeom>
        </p:spPr>
      </p:pic>
      <p:sp>
        <p:nvSpPr>
          <p:cNvPr id="5783" name="Rectangle 268"/>
          <p:cNvSpPr/>
          <p:nvPr/>
        </p:nvSpPr>
        <p:spPr>
          <a:xfrm>
            <a:off x="1245235" y="5443537"/>
            <a:ext cx="848995" cy="292100"/>
          </a:xfrm>
          <a:prstGeom prst="rect">
            <a:avLst/>
          </a:prstGeom>
          <a:ln>
            <a:noFill/>
          </a:ln>
        </p:spPr>
        <p:txBody>
          <a:bodyPr horzOverflow="overflow" vert="horz" wrap="square" lIns="0" tIns="0" rIns="0" bIns="0" rtlCol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>
                <a:solidFill>
                  <a:srgbClr val="0D4633"/>
                </a:solidFill>
                <a:effectLst/>
                <a:latin typeface="Univers" panose="020B0603020202030204"/>
                <a:ea typeface="Caviar Dreams"/>
                <a:cs typeface="Caviar Dreams"/>
              </a:rPr>
              <a:t>Painéis</a:t>
            </a:r>
            <a:endParaRPr lang="pt-BR" sz="1100">
              <a:solidFill>
                <a:srgbClr val="000000"/>
              </a:solidFill>
              <a:effectLst/>
              <a:latin typeface="Calibri" panose="020F0502020204030204"/>
              <a:ea typeface="Calibri" panose="020F0502020204030204"/>
            </a:endParaRPr>
          </a:p>
        </p:txBody>
      </p:sp>
      <p:sp>
        <p:nvSpPr>
          <p:cNvPr id="15" name="Retângulo 6013"/>
          <p:cNvSpPr/>
          <p:nvPr/>
        </p:nvSpPr>
        <p:spPr>
          <a:xfrm flipV="1">
            <a:off x="2487930" y="8457565"/>
            <a:ext cx="5067300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7" name="Retângulo 5782"/>
          <p:cNvSpPr/>
          <p:nvPr/>
        </p:nvSpPr>
        <p:spPr>
          <a:xfrm>
            <a:off x="312930" y="8556708"/>
            <a:ext cx="7215119" cy="1726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Espessura disponível para portas somente de 18mm.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Espessura disponíveis para painéis: 15mm, 18mm, 25mm.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Padrões disponíveis na nossa linha MDF, internos, Guararapes+ e Dura+.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Atenção! Nos padrões </a:t>
            </a:r>
            <a:r>
              <a:rPr lang="pt-BR" sz="1600" dirty="0" err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cristallos</a:t>
            </a:r>
            <a:r>
              <a:rPr lang="pt-BR" sz="1600" dirty="0">
                <a:solidFill>
                  <a:srgbClr val="000000"/>
                </a:solidFill>
                <a:latin typeface="Univers" panose="020B0603020202030204"/>
                <a:ea typeface="Calibri" panose="020F0502020204030204"/>
              </a:rPr>
              <a:t>,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laqueados </a:t>
            </a:r>
            <a:r>
              <a:rPr lang="pt-BR" sz="1600" dirty="0">
                <a:solidFill>
                  <a:srgbClr val="000000"/>
                </a:solidFill>
                <a:latin typeface="Univers" panose="020B0603020202030204"/>
                <a:ea typeface="Calibri" panose="020F0502020204030204"/>
              </a:rPr>
              <a:t>e BRANCO TX 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não estão disponíveis.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358330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53340" y="-9525"/>
            <a:ext cx="351536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PORTA DESLIZANTE RO82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64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69248" name="Retângulo 269248"/>
          <p:cNvSpPr/>
          <p:nvPr/>
        </p:nvSpPr>
        <p:spPr>
          <a:xfrm>
            <a:off x="169862" y="1945005"/>
            <a:ext cx="7219950" cy="3568065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pic>
        <p:nvPicPr>
          <p:cNvPr id="269263" name="Imagem 26926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5622" y="2423478"/>
            <a:ext cx="3984625" cy="2611120"/>
          </a:xfrm>
          <a:prstGeom prst="rect">
            <a:avLst/>
          </a:prstGeom>
          <a:ln>
            <a:noFill/>
          </a:ln>
        </p:spPr>
      </p:pic>
      <p:pic>
        <p:nvPicPr>
          <p:cNvPr id="5077" name="Imagem 507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447" y="2360295"/>
            <a:ext cx="1974215" cy="3093085"/>
          </a:xfrm>
          <a:prstGeom prst="rect">
            <a:avLst/>
          </a:prstGeom>
        </p:spPr>
      </p:pic>
      <p:sp>
        <p:nvSpPr>
          <p:cNvPr id="5081" name="Retângulo 5081"/>
          <p:cNvSpPr/>
          <p:nvPr/>
        </p:nvSpPr>
        <p:spPr>
          <a:xfrm>
            <a:off x="4918392" y="1973898"/>
            <a:ext cx="1842135" cy="354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Itens do sistema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074" name="Retângulo 5074"/>
          <p:cNvSpPr/>
          <p:nvPr/>
        </p:nvSpPr>
        <p:spPr>
          <a:xfrm>
            <a:off x="436245" y="762000"/>
            <a:ext cx="6724650" cy="942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Sistema muito utilizado em divisórias de ambientes e closets, por proporcionar um deslizamento mais suave e silencioso, evitando batidas, devido a seu sistema de amortecimento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69240" name="Retângulo 269240"/>
          <p:cNvSpPr/>
          <p:nvPr/>
        </p:nvSpPr>
        <p:spPr>
          <a:xfrm>
            <a:off x="729932" y="7793990"/>
            <a:ext cx="6122035" cy="735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A altura da porta não deve ser maior que 3 vezes a medida da largura da porta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220" y="6064885"/>
            <a:ext cx="6107430" cy="1345565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322262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53340" y="-9525"/>
            <a:ext cx="302006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SORRENTO COZINHA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65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69949" name="Retângulo 269949"/>
          <p:cNvSpPr/>
          <p:nvPr/>
        </p:nvSpPr>
        <p:spPr>
          <a:xfrm>
            <a:off x="88900" y="7969250"/>
            <a:ext cx="3632835" cy="160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Obs: Para opção </a:t>
            </a:r>
            <a:r>
              <a:rPr lang="pt-BR" sz="1600" dirty="0" err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Sorrento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meia cava, temos como inverter para direita ou esquerda, selecionando 2x a porta ou a frente da gaveta e apertando a tecla I (espelhar)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69948" name="Retângulo 269948"/>
          <p:cNvSpPr/>
          <p:nvPr/>
        </p:nvSpPr>
        <p:spPr>
          <a:xfrm>
            <a:off x="175260" y="902970"/>
            <a:ext cx="7136130" cy="9734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Agora contamos com a Sorrento na cozinha, que foi desenvolvida para frentes de gaveta, portas basculante e portas de giro, tornando-se uma excelente escolha para quem busca um visual refinado e minimalista.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 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269950" name="Imagem 26995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87140" y="2028825"/>
            <a:ext cx="3772535" cy="6582410"/>
          </a:xfrm>
          <a:prstGeom prst="rect">
            <a:avLst/>
          </a:prstGeom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" y="2807335"/>
            <a:ext cx="3771900" cy="4944745"/>
          </a:xfrm>
          <a:prstGeom prst="rect">
            <a:avLst/>
          </a:prstGeom>
        </p:spPr>
      </p:pic>
      <p:sp>
        <p:nvSpPr>
          <p:cNvPr id="2" name="Retângulo 269931">
            <a:extLst>
              <a:ext uri="{FF2B5EF4-FFF2-40B4-BE49-F238E27FC236}">
                <a16:creationId xmlns:a16="http://schemas.microsoft.com/office/drawing/2014/main" id="{99311981-B732-68B2-224B-1707EF4C527C}"/>
              </a:ext>
            </a:extLst>
          </p:cNvPr>
          <p:cNvSpPr/>
          <p:nvPr/>
        </p:nvSpPr>
        <p:spPr>
          <a:xfrm>
            <a:off x="423068" y="9628188"/>
            <a:ext cx="6698297" cy="5289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b="1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Obs: O padrão BRANCO TX não está disponível para esse modelo de porta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145" y="5652135"/>
            <a:ext cx="5662295" cy="3502660"/>
          </a:xfrm>
          <a:prstGeom prst="rect">
            <a:avLst/>
          </a:prstGeom>
        </p:spPr>
      </p:pic>
      <p:sp>
        <p:nvSpPr>
          <p:cNvPr id="5" name="Shape 69"/>
          <p:cNvSpPr/>
          <p:nvPr/>
        </p:nvSpPr>
        <p:spPr>
          <a:xfrm rot="10800000" flipH="1" flipV="1">
            <a:off x="-13970" y="29845"/>
            <a:ext cx="3878580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53340" y="-9525"/>
            <a:ext cx="381127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PORTAS E FRENTES TECIDO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66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912" name="Retângulo 5912"/>
          <p:cNvSpPr/>
          <p:nvPr/>
        </p:nvSpPr>
        <p:spPr>
          <a:xfrm>
            <a:off x="719772" y="1808797"/>
            <a:ext cx="6030595" cy="2966085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75" name="Retângulo 6075"/>
          <p:cNvSpPr/>
          <p:nvPr/>
        </p:nvSpPr>
        <p:spPr>
          <a:xfrm>
            <a:off x="343217" y="9334182"/>
            <a:ext cx="5764530" cy="7346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O mostruário de tecido está disponível na aba de mostruários para compra em nossa biblioteca do Promob!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6301" name="Imagem 3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21082" y="8508682"/>
            <a:ext cx="1058545" cy="1587500"/>
          </a:xfrm>
          <a:prstGeom prst="rect">
            <a:avLst/>
          </a:prstGeom>
          <a:ln>
            <a:noFill/>
          </a:ln>
        </p:spPr>
      </p:pic>
      <p:sp>
        <p:nvSpPr>
          <p:cNvPr id="4867" name="Retângulo 4867"/>
          <p:cNvSpPr/>
          <p:nvPr/>
        </p:nvSpPr>
        <p:spPr>
          <a:xfrm>
            <a:off x="558482" y="5130482"/>
            <a:ext cx="6360795" cy="37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Com 20mm de espessura sendo estruturada da seguinte forma: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865" name="Retângulo 4865"/>
          <p:cNvSpPr/>
          <p:nvPr/>
        </p:nvSpPr>
        <p:spPr>
          <a:xfrm>
            <a:off x="367982" y="555942"/>
            <a:ext cx="6848475" cy="1012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Agora contamos com portas e frentes revestidas em tecido, podendo ser confeccionado em Linho, Camurça e Couro sintético, deixando o design do seu ambiente ainda mais aconchegante.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6163" name="Imagem 3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8997" y="1653857"/>
            <a:ext cx="3197225" cy="326517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4221480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53340" y="-9525"/>
            <a:ext cx="404241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PRATELEIRA MÓVEL INVISIVÉL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67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781" name="Retângulo 781"/>
          <p:cNvSpPr/>
          <p:nvPr/>
        </p:nvSpPr>
        <p:spPr>
          <a:xfrm>
            <a:off x="271462" y="752157"/>
            <a:ext cx="7016750" cy="1152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Desenvolvemos a prateleira invisível com a função de fazer a junção da sapateira com o gaveteiro, agregando maior conforto visual, evitando emendas e proporcionando um novo design em seu armário construtor!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885" name="Retângulo 4885"/>
          <p:cNvSpPr/>
          <p:nvPr/>
        </p:nvSpPr>
        <p:spPr>
          <a:xfrm>
            <a:off x="525462" y="2067242"/>
            <a:ext cx="2462530" cy="675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Armário construtor </a:t>
            </a:r>
            <a:b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</a:b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Sem prateleira invisível 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800" name="Retângulo 800"/>
          <p:cNvSpPr/>
          <p:nvPr/>
        </p:nvSpPr>
        <p:spPr>
          <a:xfrm>
            <a:off x="4639627" y="2067242"/>
            <a:ext cx="2486660" cy="695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Armário construtor</a:t>
            </a:r>
            <a:b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</a:b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Com prateleira invisível 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796" name="Retângulo 796"/>
          <p:cNvSpPr/>
          <p:nvPr/>
        </p:nvSpPr>
        <p:spPr>
          <a:xfrm>
            <a:off x="644207" y="3146742"/>
            <a:ext cx="6283325" cy="5903595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pic>
        <p:nvPicPr>
          <p:cNvPr id="798" name="Imagem 3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6692" y="3527742"/>
            <a:ext cx="4597400" cy="51689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347281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53340" y="-9525"/>
            <a:ext cx="324231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GALLARDO ZERO VIDRO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68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786" name="Retângulo 786"/>
          <p:cNvSpPr/>
          <p:nvPr/>
        </p:nvSpPr>
        <p:spPr>
          <a:xfrm>
            <a:off x="407670" y="522287"/>
            <a:ext cx="6955790" cy="11925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Gallardo zero vidro, produzida com a estrutura das molduras usinadas trazendo maior conforto visual sem nenhuma emenda aparente! E com o vidro agregando mais transparência e visibilidade em seu ambiente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794" name="Retângulo 794"/>
          <p:cNvSpPr/>
          <p:nvPr/>
        </p:nvSpPr>
        <p:spPr>
          <a:xfrm>
            <a:off x="21590" y="2103437"/>
            <a:ext cx="7516495" cy="3513455"/>
          </a:xfrm>
          <a:prstGeom prst="rect">
            <a:avLst/>
          </a:prstGeom>
          <a:solidFill>
            <a:srgbClr val="0D4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795" name="Retângulo: Cantos Arredondados 243"/>
          <p:cNvSpPr/>
          <p:nvPr/>
        </p:nvSpPr>
        <p:spPr>
          <a:xfrm>
            <a:off x="718185" y="1781492"/>
            <a:ext cx="6148070" cy="4105275"/>
          </a:xfrm>
          <a:prstGeom prst="roundRect">
            <a:avLst>
              <a:gd name="adj" fmla="val 0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806" name="Retângulo 806"/>
          <p:cNvSpPr/>
          <p:nvPr/>
        </p:nvSpPr>
        <p:spPr>
          <a:xfrm>
            <a:off x="4323715" y="6830377"/>
            <a:ext cx="2853055" cy="263398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670" y="6219825"/>
            <a:ext cx="3286125" cy="1200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670" y="7569200"/>
            <a:ext cx="3286125" cy="1877695"/>
          </a:xfrm>
          <a:prstGeom prst="rect">
            <a:avLst/>
          </a:prstGeom>
        </p:spPr>
      </p:pic>
      <p:sp>
        <p:nvSpPr>
          <p:cNvPr id="4" name="Retângulo 269931">
            <a:extLst>
              <a:ext uri="{FF2B5EF4-FFF2-40B4-BE49-F238E27FC236}">
                <a16:creationId xmlns:a16="http://schemas.microsoft.com/office/drawing/2014/main" id="{BA267709-5577-B465-16FE-D38A9F58FAC3}"/>
              </a:ext>
            </a:extLst>
          </p:cNvPr>
          <p:cNvSpPr/>
          <p:nvPr/>
        </p:nvSpPr>
        <p:spPr>
          <a:xfrm>
            <a:off x="423068" y="9742488"/>
            <a:ext cx="6698297" cy="5289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b="1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Obs: O padrão BRANCO TX não está disponível para esse modelo de porta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457771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15240" y="-9525"/>
            <a:ext cx="454787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KITS LIXEIRAS ORGANIZADORAS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69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4775" y="2526665"/>
            <a:ext cx="4646930" cy="5759450"/>
          </a:xfrm>
          <a:prstGeom prst="rect">
            <a:avLst/>
          </a:prstGeom>
        </p:spPr>
      </p:pic>
      <p:sp>
        <p:nvSpPr>
          <p:cNvPr id="269955" name="Retângulo 269955"/>
          <p:cNvSpPr/>
          <p:nvPr/>
        </p:nvSpPr>
        <p:spPr>
          <a:xfrm>
            <a:off x="193675" y="6636702"/>
            <a:ext cx="2236470" cy="2212975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69956" name="Retângulo 269956"/>
          <p:cNvSpPr/>
          <p:nvPr/>
        </p:nvSpPr>
        <p:spPr>
          <a:xfrm>
            <a:off x="193675" y="4275137"/>
            <a:ext cx="2236470" cy="2212975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pic>
        <p:nvPicPr>
          <p:cNvPr id="269963" name="Imagem 4"/>
          <p:cNvPicPr/>
          <p:nvPr/>
        </p:nvPicPr>
        <p:blipFill>
          <a:blip r:embed="rId3"/>
          <a:stretch>
            <a:fillRect/>
          </a:stretch>
        </p:blipFill>
        <p:spPr>
          <a:xfrm>
            <a:off x="311785" y="6758622"/>
            <a:ext cx="1975485" cy="1935480"/>
          </a:xfrm>
          <a:prstGeom prst="rect">
            <a:avLst/>
          </a:prstGeom>
        </p:spPr>
      </p:pic>
      <p:sp>
        <p:nvSpPr>
          <p:cNvPr id="269957" name="Retângulo 269957"/>
          <p:cNvSpPr/>
          <p:nvPr/>
        </p:nvSpPr>
        <p:spPr>
          <a:xfrm>
            <a:off x="193040" y="1950402"/>
            <a:ext cx="2236470" cy="2212975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69958" name="Retângulo 269958"/>
          <p:cNvSpPr/>
          <p:nvPr/>
        </p:nvSpPr>
        <p:spPr>
          <a:xfrm>
            <a:off x="161290" y="710247"/>
            <a:ext cx="7237095" cy="9994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Novo sistema de separação de resíduos, estando disponível em 03 kits diferentes contendo duas, três ou quatro lixeiras! Moldadas por injeção de polímero resistente e reciclável, adequado para diversas aplicações!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269964" name="Imagem 3"/>
          <p:cNvPicPr/>
          <p:nvPr/>
        </p:nvPicPr>
        <p:blipFill>
          <a:blip r:embed="rId4"/>
          <a:stretch>
            <a:fillRect/>
          </a:stretch>
        </p:blipFill>
        <p:spPr>
          <a:xfrm>
            <a:off x="318770" y="4426267"/>
            <a:ext cx="1957705" cy="1931670"/>
          </a:xfrm>
          <a:prstGeom prst="rect">
            <a:avLst/>
          </a:prstGeom>
        </p:spPr>
      </p:pic>
      <p:pic>
        <p:nvPicPr>
          <p:cNvPr id="269965" name="Imagem 5"/>
          <p:cNvPicPr/>
          <p:nvPr/>
        </p:nvPicPr>
        <p:blipFill>
          <a:blip r:embed="rId5"/>
          <a:stretch>
            <a:fillRect/>
          </a:stretch>
        </p:blipFill>
        <p:spPr>
          <a:xfrm>
            <a:off x="328295" y="2120582"/>
            <a:ext cx="1951990" cy="1935480"/>
          </a:xfrm>
          <a:prstGeom prst="rect">
            <a:avLst/>
          </a:prstGeom>
        </p:spPr>
      </p:pic>
      <p:sp>
        <p:nvSpPr>
          <p:cNvPr id="269913" name="Retângulo 269913"/>
          <p:cNvSpPr/>
          <p:nvPr/>
        </p:nvSpPr>
        <p:spPr>
          <a:xfrm>
            <a:off x="220344" y="9254172"/>
            <a:ext cx="3018155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Medidas padrão das lixeiras: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8500" y="8618220"/>
            <a:ext cx="3521075" cy="1506220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1430" y="29845"/>
            <a:ext cx="4004310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53340" y="-9525"/>
            <a:ext cx="3937952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CANTO ARTICULADO FGVTN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70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830" name="Retângulo 830"/>
          <p:cNvSpPr/>
          <p:nvPr/>
        </p:nvSpPr>
        <p:spPr>
          <a:xfrm>
            <a:off x="225107" y="2522855"/>
            <a:ext cx="7050336" cy="3602355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575" name="Retângulo 5575"/>
          <p:cNvSpPr/>
          <p:nvPr/>
        </p:nvSpPr>
        <p:spPr>
          <a:xfrm>
            <a:off x="78422" y="483870"/>
            <a:ext cx="7402830" cy="1600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Conjunto articulado para móveis de canto, composto de estrutura metálica e bandejas para produtos / utensílios. 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Movimento suave com sistema de amortecedor. 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Confeccionado em aço estrutural e bandejas em MDF com anteparo cromado, contendo uma capacidade de até 12 kg por bandeja!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5595" name="Imagem 5595" descr="C:\Users\douglas.farias\Desktop\QWQW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222" y="2144395"/>
            <a:ext cx="3836035" cy="4392295"/>
          </a:xfrm>
          <a:prstGeom prst="rect">
            <a:avLst/>
          </a:prstGeom>
          <a:noFill/>
          <a:ln>
            <a:noFill/>
          </a:ln>
        </p:spPr>
      </p:pic>
      <p:sp>
        <p:nvSpPr>
          <p:cNvPr id="772" name="Retângulo 772"/>
          <p:cNvSpPr/>
          <p:nvPr/>
        </p:nvSpPr>
        <p:spPr>
          <a:xfrm>
            <a:off x="1178614" y="9612312"/>
            <a:ext cx="5143321" cy="6356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 b="1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Obs: Para porta com medida de 446mm de largura!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30" y="6771005"/>
            <a:ext cx="6393180" cy="273685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322770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53340" y="-9525"/>
            <a:ext cx="301117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DIVISOR DE ACRÍLICO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71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69303" name="Retângulo 269303"/>
          <p:cNvSpPr/>
          <p:nvPr/>
        </p:nvSpPr>
        <p:spPr>
          <a:xfrm>
            <a:off x="285750" y="2005965"/>
            <a:ext cx="6988175" cy="3159760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69255" name="Retângulo 269255"/>
          <p:cNvSpPr/>
          <p:nvPr/>
        </p:nvSpPr>
        <p:spPr>
          <a:xfrm>
            <a:off x="285750" y="612140"/>
            <a:ext cx="6988175" cy="857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</a:rPr>
              <a:t>Divisor de acrílico ideal para manter seus itens organizados, além de agregar conforto e limpeza visual em suas gavetas.</a:t>
            </a:r>
          </a:p>
        </p:txBody>
      </p:sp>
      <p:pic>
        <p:nvPicPr>
          <p:cNvPr id="6" name="Imagem 115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170" y="1711325"/>
            <a:ext cx="3061335" cy="3728720"/>
          </a:xfrm>
          <a:prstGeom prst="rect">
            <a:avLst/>
          </a:prstGeom>
        </p:spPr>
      </p:pic>
      <p:sp>
        <p:nvSpPr>
          <p:cNvPr id="2" name="Retângulo 269290"/>
          <p:cNvSpPr/>
          <p:nvPr/>
        </p:nvSpPr>
        <p:spPr>
          <a:xfrm>
            <a:off x="285750" y="8073390"/>
            <a:ext cx="6988175" cy="523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</a:rPr>
              <a:t>Obs: Disponíveis somente para corrediças de 450mm invisíveis </a:t>
            </a:r>
            <a:r>
              <a:rPr lang="pt-BR" sz="1600" dirty="0" err="1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</a:rPr>
              <a:t>blum</a:t>
            </a:r>
            <a:r>
              <a:rPr lang="pt-BR" sz="1600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</a:rPr>
              <a:t>!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" y="6105525"/>
            <a:ext cx="6864985" cy="1564005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322770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53340" y="-9525"/>
            <a:ext cx="301117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DIVISOR DE MADEIRA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72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69304" name="Retângulo 269304"/>
          <p:cNvSpPr/>
          <p:nvPr/>
        </p:nvSpPr>
        <p:spPr>
          <a:xfrm>
            <a:off x="484505" y="1944370"/>
            <a:ext cx="6432550" cy="2900045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69290" name="Retângulo 269290"/>
          <p:cNvSpPr/>
          <p:nvPr/>
        </p:nvSpPr>
        <p:spPr>
          <a:xfrm>
            <a:off x="149859" y="614253"/>
            <a:ext cx="7259955" cy="695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</a:rPr>
              <a:t> Eleve a organização da sua cozinha com o divisor de madeira, trazendo mais elegância e sofisticação para o seu dia a dia.</a:t>
            </a:r>
          </a:p>
        </p:txBody>
      </p:sp>
      <p:sp>
        <p:nvSpPr>
          <p:cNvPr id="9" name="Retângulo 269290"/>
          <p:cNvSpPr/>
          <p:nvPr/>
        </p:nvSpPr>
        <p:spPr>
          <a:xfrm>
            <a:off x="1903" y="5421329"/>
            <a:ext cx="7543801" cy="695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</a:rPr>
              <a:t>Produzido em madeira compensada e laminado em madeira de CURUPIXA </a:t>
            </a:r>
          </a:p>
        </p:txBody>
      </p:sp>
      <p:sp>
        <p:nvSpPr>
          <p:cNvPr id="2" name="Retângulo 269290"/>
          <p:cNvSpPr/>
          <p:nvPr/>
        </p:nvSpPr>
        <p:spPr>
          <a:xfrm>
            <a:off x="243046" y="9693876"/>
            <a:ext cx="7057707" cy="523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 b="1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</a:rPr>
              <a:t>Obs: Disponíveis somente para corrediças de 500mm invisíveis </a:t>
            </a:r>
            <a:r>
              <a:rPr lang="pt-BR" sz="1600" b="1" dirty="0" err="1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</a:rPr>
              <a:t>blum</a:t>
            </a:r>
            <a:r>
              <a:rPr lang="pt-BR" sz="1600" b="1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</a:rPr>
              <a:t>!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070" y="6158865"/>
            <a:ext cx="5661660" cy="345059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rcRect t="21342"/>
          <a:stretch>
            <a:fillRect/>
          </a:stretch>
        </p:blipFill>
        <p:spPr>
          <a:xfrm>
            <a:off x="1972310" y="1512570"/>
            <a:ext cx="3456305" cy="3799205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322770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53340" y="-9525"/>
            <a:ext cx="301117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DIVISOR DE MADEIRA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73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158" name="Retângulo 1158"/>
          <p:cNvSpPr/>
          <p:nvPr/>
        </p:nvSpPr>
        <p:spPr>
          <a:xfrm>
            <a:off x="285750" y="2060575"/>
            <a:ext cx="6988810" cy="2699385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773" name="Retângulo 5773"/>
          <p:cNvSpPr/>
          <p:nvPr/>
        </p:nvSpPr>
        <p:spPr>
          <a:xfrm>
            <a:off x="285750" y="605790"/>
            <a:ext cx="7139940" cy="1216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</a:rPr>
              <a:t> E para deixar seu divisor de madeira ainda mais completo, contamos com dois itens adicionais! Feitos em madeira maciça e depois laminado sua parte superior em CURUPIXA, são utensílios que além de trazer proteção e segurança, dão um requinte único ao ambiente.</a:t>
            </a:r>
          </a:p>
        </p:txBody>
      </p:sp>
      <p:pic>
        <p:nvPicPr>
          <p:cNvPr id="5793" name="Imagem 5793" descr="U:\DESENVOLVIMENTO\DOUGLAS\1° DESENVOLVIMENTO\2023\4° TIRMESTRE\DESENVOLVIMENTO - DIVISOR TALHERES MADEIRA\FORNECEDOR MULLER\Imagens\1fedb1cf-4bd5-4dc7-b0d0-44422426205b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2" t="4733" r="16594"/>
          <a:stretch>
            <a:fillRect/>
          </a:stretch>
        </p:blipFill>
        <p:spPr bwMode="auto">
          <a:xfrm>
            <a:off x="721360" y="2602865"/>
            <a:ext cx="2847340" cy="193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1" name="Imagem 5791" descr="U:\DESENVOLVIMENTO\DOUGLAS\1° DESENVOLVIMENTO\2023\4° TIRMESTRE\DESENVOLVIMENTO - DIVISOR TALHERES MADEIRA\FORNECEDOR MULLER\Imagens\73590870-2a69-4278-97bf-62e91992da2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5" t="4169" r="16971"/>
          <a:stretch>
            <a:fillRect/>
          </a:stretch>
        </p:blipFill>
        <p:spPr bwMode="auto">
          <a:xfrm>
            <a:off x="4105275" y="2602865"/>
            <a:ext cx="2743200" cy="1933575"/>
          </a:xfrm>
          <a:prstGeom prst="rect">
            <a:avLst/>
          </a:prstGeom>
          <a:noFill/>
          <a:ln>
            <a:noFill/>
          </a:ln>
        </p:spPr>
      </p:pic>
      <p:sp>
        <p:nvSpPr>
          <p:cNvPr id="5832" name="Retângulo 5832"/>
          <p:cNvSpPr/>
          <p:nvPr/>
        </p:nvSpPr>
        <p:spPr>
          <a:xfrm>
            <a:off x="516255" y="7137717"/>
            <a:ext cx="6643370" cy="9340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</a:rPr>
              <a:t>Obs: Nos divisores de madeira os espaços com * são destinado para o encaixe do faqueiro ou porta tempero!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880" y="5123180"/>
            <a:ext cx="5368925" cy="1913255"/>
          </a:xfrm>
          <a:prstGeom prst="rect">
            <a:avLst/>
          </a:prstGeom>
        </p:spPr>
      </p:pic>
      <p:sp>
        <p:nvSpPr>
          <p:cNvPr id="2" name="Retângulo 5773"/>
          <p:cNvSpPr/>
          <p:nvPr/>
        </p:nvSpPr>
        <p:spPr>
          <a:xfrm>
            <a:off x="1462405" y="2149475"/>
            <a:ext cx="1161525" cy="332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Faqueiro</a:t>
            </a:r>
          </a:p>
        </p:txBody>
      </p:sp>
      <p:sp>
        <p:nvSpPr>
          <p:cNvPr id="3" name="Retângulo 5773"/>
          <p:cNvSpPr/>
          <p:nvPr/>
        </p:nvSpPr>
        <p:spPr>
          <a:xfrm>
            <a:off x="4719955" y="2149475"/>
            <a:ext cx="1617980" cy="332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Porta Tempero</a:t>
            </a:r>
          </a:p>
        </p:txBody>
      </p:sp>
      <p:graphicFrame>
        <p:nvGraphicFramePr>
          <p:cNvPr id="7" name="Object 6"/>
          <p:cNvGraphicFramePr/>
          <p:nvPr/>
        </p:nvGraphicFramePr>
        <p:xfrm>
          <a:off x="610235" y="8154035"/>
          <a:ext cx="6374130" cy="1267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5495925" imgH="1000125" progId="Paint.Picture">
                  <p:embed/>
                </p:oleObj>
              </mc:Choice>
              <mc:Fallback>
                <p:oleObj r:id="rId5" imgW="5495925" imgH="1000125" progId="Paint.Picture">
                  <p:embed/>
                  <p:pic>
                    <p:nvPicPr>
                      <p:cNvPr id="0" name="Picture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0235" y="8154035"/>
                        <a:ext cx="6374130" cy="12674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26670" y="29845"/>
            <a:ext cx="263842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135255" y="0"/>
            <a:ext cx="236728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LINHA PIETTRA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41" name="Retângulo 141"/>
          <p:cNvSpPr/>
          <p:nvPr/>
        </p:nvSpPr>
        <p:spPr>
          <a:xfrm>
            <a:off x="-14605" y="0"/>
            <a:ext cx="7574280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02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2" name="Retângulo 52"/>
          <p:cNvSpPr/>
          <p:nvPr/>
        </p:nvSpPr>
        <p:spPr>
          <a:xfrm flipV="1">
            <a:off x="5080" y="5989955"/>
            <a:ext cx="7553960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582" name="Retângulo 5582"/>
          <p:cNvSpPr/>
          <p:nvPr/>
        </p:nvSpPr>
        <p:spPr>
          <a:xfrm>
            <a:off x="3988117" y="5366385"/>
            <a:ext cx="1353820" cy="1207135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583" name="Retângulo 5583"/>
          <p:cNvSpPr/>
          <p:nvPr/>
        </p:nvSpPr>
        <p:spPr>
          <a:xfrm>
            <a:off x="5745797" y="5361940"/>
            <a:ext cx="1353820" cy="120713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581" name="Retângulo 5581"/>
          <p:cNvSpPr/>
          <p:nvPr/>
        </p:nvSpPr>
        <p:spPr>
          <a:xfrm>
            <a:off x="2203132" y="5365750"/>
            <a:ext cx="1353820" cy="1207135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580" name="Retângulo 5580"/>
          <p:cNvSpPr/>
          <p:nvPr/>
        </p:nvSpPr>
        <p:spPr>
          <a:xfrm>
            <a:off x="420687" y="5360035"/>
            <a:ext cx="1353820" cy="1207135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87" name="Retângulo 287"/>
          <p:cNvSpPr/>
          <p:nvPr/>
        </p:nvSpPr>
        <p:spPr>
          <a:xfrm>
            <a:off x="942022" y="471487"/>
            <a:ext cx="6508750" cy="1214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A linha Piettra além de modernizar o projeto, valoriza o mobiliário. Misturar os elementos ajuda a criar um ambiente inovador com uma decoração marcante, levando sofisticação aos espaços.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89" name="Retângulo 289"/>
          <p:cNvSpPr/>
          <p:nvPr/>
        </p:nvSpPr>
        <p:spPr>
          <a:xfrm>
            <a:off x="108902" y="825182"/>
            <a:ext cx="968375" cy="464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Piettra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cxnSp>
        <p:nvCxnSpPr>
          <p:cNvPr id="53" name="Conector reto 53"/>
          <p:cNvCxnSpPr/>
          <p:nvPr/>
        </p:nvCxnSpPr>
        <p:spPr>
          <a:xfrm flipH="1">
            <a:off x="968057" y="587692"/>
            <a:ext cx="8255" cy="991870"/>
          </a:xfrm>
          <a:prstGeom prst="line">
            <a:avLst/>
          </a:prstGeom>
          <a:ln>
            <a:solidFill>
              <a:srgbClr val="0D4633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Retângulo 43"/>
          <p:cNvSpPr/>
          <p:nvPr/>
        </p:nvSpPr>
        <p:spPr>
          <a:xfrm>
            <a:off x="13652" y="7156767"/>
            <a:ext cx="3834765" cy="3188970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44" name="Retângulo 44"/>
          <p:cNvSpPr/>
          <p:nvPr/>
        </p:nvSpPr>
        <p:spPr>
          <a:xfrm>
            <a:off x="602932" y="6614975"/>
            <a:ext cx="1033145" cy="464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Domus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5" name="Retângulo 45"/>
          <p:cNvSpPr/>
          <p:nvPr/>
        </p:nvSpPr>
        <p:spPr>
          <a:xfrm>
            <a:off x="2392362" y="6614975"/>
            <a:ext cx="1021080" cy="464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Carrara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6" name="Retângulo 46"/>
          <p:cNvSpPr/>
          <p:nvPr/>
        </p:nvSpPr>
        <p:spPr>
          <a:xfrm>
            <a:off x="4153217" y="6631485"/>
            <a:ext cx="1104265" cy="464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dirty="0" err="1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Millenia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7" name="Retângulo 47"/>
          <p:cNvSpPr/>
          <p:nvPr/>
        </p:nvSpPr>
        <p:spPr>
          <a:xfrm>
            <a:off x="6044247" y="6622595"/>
            <a:ext cx="968375" cy="464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Nero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9075" y="7868920"/>
            <a:ext cx="3326130" cy="1894840"/>
          </a:xfrm>
          <a:prstGeom prst="rect">
            <a:avLst/>
          </a:prstGeom>
        </p:spPr>
      </p:pic>
      <p:sp>
        <p:nvSpPr>
          <p:cNvPr id="48" name="Retângulo 48"/>
          <p:cNvSpPr/>
          <p:nvPr/>
        </p:nvSpPr>
        <p:spPr>
          <a:xfrm>
            <a:off x="4831715" y="7411085"/>
            <a:ext cx="1739900" cy="403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Portas Frentes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0370" y="1709420"/>
            <a:ext cx="6682740" cy="3397885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23A0673-E29B-7152-0486-CDC2B4EBC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>
            <a:extLst>
              <a:ext uri="{FF2B5EF4-FFF2-40B4-BE49-F238E27FC236}">
                <a16:creationId xmlns:a16="http://schemas.microsoft.com/office/drawing/2014/main" id="{8989D712-8621-754F-7D08-F168A85600EA}"/>
              </a:ext>
            </a:extLst>
          </p:cNvPr>
          <p:cNvSpPr/>
          <p:nvPr/>
        </p:nvSpPr>
        <p:spPr>
          <a:xfrm rot="10800000" flipH="1" flipV="1">
            <a:off x="-13969" y="29845"/>
            <a:ext cx="2001796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>
            <a:extLst>
              <a:ext uri="{FF2B5EF4-FFF2-40B4-BE49-F238E27FC236}">
                <a16:creationId xmlns:a16="http://schemas.microsoft.com/office/drawing/2014/main" id="{ED789060-2C3B-0FBA-8795-51C03548BFB1}"/>
              </a:ext>
            </a:extLst>
          </p:cNvPr>
          <p:cNvSpPr/>
          <p:nvPr/>
        </p:nvSpPr>
        <p:spPr>
          <a:xfrm>
            <a:off x="53340" y="-9525"/>
            <a:ext cx="1934486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ARAMADOS</a:t>
            </a:r>
          </a:p>
        </p:txBody>
      </p:sp>
      <p:sp>
        <p:nvSpPr>
          <p:cNvPr id="141" name="Retângulo 141">
            <a:extLst>
              <a:ext uri="{FF2B5EF4-FFF2-40B4-BE49-F238E27FC236}">
                <a16:creationId xmlns:a16="http://schemas.microsoft.com/office/drawing/2014/main" id="{1D7BD44E-3FE5-143E-6AC4-B97A826D90F5}"/>
              </a:ext>
            </a:extLst>
          </p:cNvPr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>
            <a:extLst>
              <a:ext uri="{FF2B5EF4-FFF2-40B4-BE49-F238E27FC236}">
                <a16:creationId xmlns:a16="http://schemas.microsoft.com/office/drawing/2014/main" id="{0A43DAB4-44F1-03D2-2AC1-AA232B0B32EE}"/>
              </a:ext>
            </a:extLst>
          </p:cNvPr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 dirty="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74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>
            <a:extLst>
              <a:ext uri="{FF2B5EF4-FFF2-40B4-BE49-F238E27FC236}">
                <a16:creationId xmlns:a16="http://schemas.microsoft.com/office/drawing/2014/main" id="{E52CECFA-BB28-1008-6450-7B35274C6A32}"/>
              </a:ext>
            </a:extLst>
          </p:cNvPr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773" name="Retângulo 5773">
            <a:extLst>
              <a:ext uri="{FF2B5EF4-FFF2-40B4-BE49-F238E27FC236}">
                <a16:creationId xmlns:a16="http://schemas.microsoft.com/office/drawing/2014/main" id="{B98E9558-AC76-A5E9-43A7-965BC4860FD3}"/>
              </a:ext>
            </a:extLst>
          </p:cNvPr>
          <p:cNvSpPr/>
          <p:nvPr/>
        </p:nvSpPr>
        <p:spPr>
          <a:xfrm>
            <a:off x="209867" y="622578"/>
            <a:ext cx="7139940" cy="16895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</a:rPr>
              <a:t> Soluções práticas e funcionais para armários de dormitórios, que ajudam na organização, durabilidade e estilo do ambiente.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pt-BR" sz="1600" dirty="0">
              <a:solidFill>
                <a:schemeClr val="tx1"/>
              </a:solidFill>
              <a:effectLst/>
              <a:latin typeface="Univers" panose="020B0603020202030204"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 dirty="0">
                <a:solidFill>
                  <a:schemeClr val="tx1"/>
                </a:solidFill>
                <a:latin typeface="Univers" panose="020B0603020202030204"/>
                <a:ea typeface="Calibri" panose="020F0502020204030204"/>
              </a:rPr>
              <a:t> Onde c</a:t>
            </a:r>
            <a:r>
              <a:rPr lang="pt-BR" sz="1600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</a:rPr>
              <a:t>ada produto oferece uma solução única para otimizar o espaço e deixar os dormitórios mais organizados e elegantes.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pt-BR" sz="1600" dirty="0">
              <a:solidFill>
                <a:schemeClr val="tx1"/>
              </a:solidFill>
              <a:effectLst/>
              <a:latin typeface="Univers" panose="020B0603020202030204"/>
              <a:ea typeface="Calibri" panose="020F0502020204030204"/>
            </a:endParaRPr>
          </a:p>
        </p:txBody>
      </p:sp>
      <p:sp>
        <p:nvSpPr>
          <p:cNvPr id="14" name="Retângulo 5773">
            <a:extLst>
              <a:ext uri="{FF2B5EF4-FFF2-40B4-BE49-F238E27FC236}">
                <a16:creationId xmlns:a16="http://schemas.microsoft.com/office/drawing/2014/main" id="{425CF65A-0AC4-D28D-7F44-6B29B67CCB9E}"/>
              </a:ext>
            </a:extLst>
          </p:cNvPr>
          <p:cNvSpPr/>
          <p:nvPr/>
        </p:nvSpPr>
        <p:spPr>
          <a:xfrm>
            <a:off x="209867" y="1828799"/>
            <a:ext cx="7139940" cy="94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pt-BR" sz="1600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</a:rPr>
              <a:t>Contamos com 5 itens disponíveis, sendo: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E8972E40-F453-29AC-A1C5-D59ECFB41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66" y="6850649"/>
            <a:ext cx="7139941" cy="2520780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9F2949E2-A107-33ED-8484-F3562675C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66" y="2659670"/>
            <a:ext cx="3227860" cy="3922969"/>
          </a:xfrm>
          <a:prstGeom prst="rect">
            <a:avLst/>
          </a:prstGeom>
        </p:spPr>
      </p:pic>
      <p:sp>
        <p:nvSpPr>
          <p:cNvPr id="21" name="Retângulo 5773">
            <a:extLst>
              <a:ext uri="{FF2B5EF4-FFF2-40B4-BE49-F238E27FC236}">
                <a16:creationId xmlns:a16="http://schemas.microsoft.com/office/drawing/2014/main" id="{DE94B58F-6F99-F935-7E40-043A682B32AD}"/>
              </a:ext>
            </a:extLst>
          </p:cNvPr>
          <p:cNvSpPr/>
          <p:nvPr/>
        </p:nvSpPr>
        <p:spPr>
          <a:xfrm>
            <a:off x="3569017" y="2336619"/>
            <a:ext cx="3780790" cy="24380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</a:rPr>
              <a:t>* Altura padrão de 80mm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</a:rPr>
              <a:t>* Profundidade padrão de 490mm</a:t>
            </a:r>
            <a:br>
              <a:rPr lang="pt-BR" sz="1600" dirty="0">
                <a:solidFill>
                  <a:schemeClr val="tx1"/>
                </a:solidFill>
                <a:latin typeface="Univers" panose="020B0603020202030204"/>
                <a:ea typeface="Calibri" panose="020F0502020204030204"/>
              </a:rPr>
            </a:br>
            <a:r>
              <a:rPr lang="pt-BR" sz="1600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</a:rPr>
              <a:t>* Para </a:t>
            </a:r>
            <a:r>
              <a:rPr lang="pt-BR" sz="1600" dirty="0">
                <a:solidFill>
                  <a:schemeClr val="tx1"/>
                </a:solidFill>
                <a:latin typeface="Univers" panose="020B0603020202030204"/>
                <a:ea typeface="Calibri" panose="020F0502020204030204"/>
              </a:rPr>
              <a:t>caixas de 15mm e 18mm</a:t>
            </a:r>
            <a:br>
              <a:rPr lang="pt-BR" sz="1600" dirty="0">
                <a:solidFill>
                  <a:schemeClr val="tx1"/>
                </a:solidFill>
                <a:latin typeface="Univers" panose="020B0603020202030204"/>
                <a:ea typeface="Calibri" panose="020F0502020204030204"/>
              </a:rPr>
            </a:br>
            <a:r>
              <a:rPr lang="pt-BR" sz="1600" dirty="0">
                <a:solidFill>
                  <a:schemeClr val="tx1"/>
                </a:solidFill>
                <a:latin typeface="Univers" panose="020B0603020202030204"/>
                <a:ea typeface="Calibri" panose="020F0502020204030204"/>
              </a:rPr>
              <a:t>* </a:t>
            </a:r>
            <a:r>
              <a:rPr lang="pt-BR" sz="1600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</a:rPr>
              <a:t>Os divisores serão ajustados as larguras partindo do mínimo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</a:rPr>
              <a:t>e máximo descritos abaixo.</a:t>
            </a:r>
            <a:br>
              <a:rPr lang="pt-BR" sz="1600" dirty="0">
                <a:solidFill>
                  <a:schemeClr val="tx1"/>
                </a:solidFill>
                <a:latin typeface="Univers" panose="020B0603020202030204"/>
                <a:ea typeface="Calibri" panose="020F0502020204030204"/>
              </a:rPr>
            </a:br>
            <a:endParaRPr lang="pt-BR" sz="1600" dirty="0">
              <a:solidFill>
                <a:schemeClr val="tx1"/>
              </a:solidFill>
              <a:effectLst/>
              <a:latin typeface="Univers" panose="020B0603020202030204"/>
              <a:ea typeface="Calibri" panose="020F0502020204030204"/>
            </a:endParaRPr>
          </a:p>
        </p:txBody>
      </p:sp>
      <p:sp>
        <p:nvSpPr>
          <p:cNvPr id="22" name="Retângulo 5773">
            <a:extLst>
              <a:ext uri="{FF2B5EF4-FFF2-40B4-BE49-F238E27FC236}">
                <a16:creationId xmlns:a16="http://schemas.microsoft.com/office/drawing/2014/main" id="{7221E699-BCEA-B477-4564-D094EF285681}"/>
              </a:ext>
            </a:extLst>
          </p:cNvPr>
          <p:cNvSpPr/>
          <p:nvPr/>
        </p:nvSpPr>
        <p:spPr>
          <a:xfrm>
            <a:off x="3569017" y="4397526"/>
            <a:ext cx="3780790" cy="18996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</a:rPr>
              <a:t>Disponíveis em 3 acabamentos: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 dirty="0">
                <a:solidFill>
                  <a:schemeClr val="tx1"/>
                </a:solidFill>
                <a:latin typeface="Univers" panose="020B0603020202030204"/>
                <a:ea typeface="Calibri" panose="020F0502020204030204"/>
              </a:rPr>
              <a:t>Marrom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 dirty="0">
                <a:solidFill>
                  <a:schemeClr val="tx1"/>
                </a:solidFill>
                <a:latin typeface="Univers" panose="020B0603020202030204"/>
                <a:ea typeface="Calibri" panose="020F0502020204030204"/>
              </a:rPr>
              <a:t>Prata</a:t>
            </a:r>
            <a:br>
              <a:rPr lang="pt-BR" sz="1600" dirty="0">
                <a:solidFill>
                  <a:schemeClr val="tx1"/>
                </a:solidFill>
                <a:latin typeface="Univers" panose="020B0603020202030204"/>
                <a:ea typeface="Calibri" panose="020F0502020204030204"/>
              </a:rPr>
            </a:br>
            <a:r>
              <a:rPr lang="pt-BR" sz="1600" dirty="0">
                <a:solidFill>
                  <a:schemeClr val="tx1"/>
                </a:solidFill>
                <a:latin typeface="Univers" panose="020B0603020202030204"/>
                <a:ea typeface="Calibri" panose="020F0502020204030204"/>
              </a:rPr>
              <a:t>Preto </a:t>
            </a:r>
            <a:endParaRPr lang="pt-BR" sz="1600" dirty="0">
              <a:solidFill>
                <a:schemeClr val="tx1"/>
              </a:solidFill>
              <a:effectLst/>
              <a:latin typeface="Univers" panose="020B0603020202030204"/>
              <a:ea typeface="Calibri" panose="020F0502020204030204"/>
            </a:endParaRPr>
          </a:p>
        </p:txBody>
      </p:sp>
      <p:sp>
        <p:nvSpPr>
          <p:cNvPr id="23" name="Retângulo 5773">
            <a:extLst>
              <a:ext uri="{FF2B5EF4-FFF2-40B4-BE49-F238E27FC236}">
                <a16:creationId xmlns:a16="http://schemas.microsoft.com/office/drawing/2014/main" id="{04CB3213-BF10-D4A8-E8CD-8AEFD504BC88}"/>
              </a:ext>
            </a:extLst>
          </p:cNvPr>
          <p:cNvSpPr/>
          <p:nvPr/>
        </p:nvSpPr>
        <p:spPr>
          <a:xfrm>
            <a:off x="408704" y="9549529"/>
            <a:ext cx="6825813" cy="6955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 b="1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</a:rPr>
              <a:t>Obs: </a:t>
            </a:r>
            <a:br>
              <a:rPr lang="pt-BR" sz="1600" b="1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</a:rPr>
            </a:br>
            <a:r>
              <a:rPr lang="pt-BR" sz="1600" b="1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</a:rPr>
              <a:t>* Itens não estão disponíveis para caixas de 25mm!</a:t>
            </a:r>
            <a:br>
              <a:rPr lang="pt-BR" sz="1600" b="1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</a:rPr>
            </a:br>
            <a:r>
              <a:rPr lang="pt-BR" sz="1600" b="1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</a:rPr>
              <a:t>* Os itens avulsos também seguem esse mesmo padrão de medida.</a:t>
            </a:r>
          </a:p>
        </p:txBody>
      </p:sp>
    </p:spTree>
    <p:extLst>
      <p:ext uri="{BB962C8B-B14F-4D97-AF65-F5344CB8AC3E}">
        <p14:creationId xmlns:p14="http://schemas.microsoft.com/office/powerpoint/2010/main" val="358040208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02EC977-1BF0-D22B-DA84-4FCDB4E18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>
            <a:extLst>
              <a:ext uri="{FF2B5EF4-FFF2-40B4-BE49-F238E27FC236}">
                <a16:creationId xmlns:a16="http://schemas.microsoft.com/office/drawing/2014/main" id="{43ECFCD0-36A7-CFCB-F3AE-795928C9FF17}"/>
              </a:ext>
            </a:extLst>
          </p:cNvPr>
          <p:cNvSpPr/>
          <p:nvPr/>
        </p:nvSpPr>
        <p:spPr>
          <a:xfrm rot="10800000" flipH="1" flipV="1">
            <a:off x="-13970" y="29845"/>
            <a:ext cx="3234247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>
            <a:extLst>
              <a:ext uri="{FF2B5EF4-FFF2-40B4-BE49-F238E27FC236}">
                <a16:creationId xmlns:a16="http://schemas.microsoft.com/office/drawing/2014/main" id="{E9B5D468-DB9F-C615-4780-841E29601C05}"/>
              </a:ext>
            </a:extLst>
          </p:cNvPr>
          <p:cNvSpPr/>
          <p:nvPr/>
        </p:nvSpPr>
        <p:spPr>
          <a:xfrm>
            <a:off x="40087" y="16979"/>
            <a:ext cx="2994661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TOMADAS EMBUTIDA</a:t>
            </a:r>
          </a:p>
        </p:txBody>
      </p:sp>
      <p:sp>
        <p:nvSpPr>
          <p:cNvPr id="141" name="Retângulo 141">
            <a:extLst>
              <a:ext uri="{FF2B5EF4-FFF2-40B4-BE49-F238E27FC236}">
                <a16:creationId xmlns:a16="http://schemas.microsoft.com/office/drawing/2014/main" id="{5B4C855C-D9F8-4CF3-AC9E-A3775650F951}"/>
              </a:ext>
            </a:extLst>
          </p:cNvPr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>
            <a:extLst>
              <a:ext uri="{FF2B5EF4-FFF2-40B4-BE49-F238E27FC236}">
                <a16:creationId xmlns:a16="http://schemas.microsoft.com/office/drawing/2014/main" id="{5C19A835-B7AF-5A80-FCD4-6253CF12F687}"/>
              </a:ext>
            </a:extLst>
          </p:cNvPr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 dirty="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75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>
            <a:extLst>
              <a:ext uri="{FF2B5EF4-FFF2-40B4-BE49-F238E27FC236}">
                <a16:creationId xmlns:a16="http://schemas.microsoft.com/office/drawing/2014/main" id="{B960C5DE-CA81-04FE-75E0-BE7073766216}"/>
              </a:ext>
            </a:extLst>
          </p:cNvPr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773" name="Retângulo 5773">
            <a:extLst>
              <a:ext uri="{FF2B5EF4-FFF2-40B4-BE49-F238E27FC236}">
                <a16:creationId xmlns:a16="http://schemas.microsoft.com/office/drawing/2014/main" id="{71A1B92F-17F4-22D2-8A8C-03001A8C6395}"/>
              </a:ext>
            </a:extLst>
          </p:cNvPr>
          <p:cNvSpPr/>
          <p:nvPr/>
        </p:nvSpPr>
        <p:spPr>
          <a:xfrm>
            <a:off x="111658" y="413510"/>
            <a:ext cx="7139940" cy="16895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</a:rPr>
              <a:t> As torres de tomadas embutidas são a solução ideal para quem busca praticidade e organização em seu ambiente. Com design discreto e moderno, elas se integram perfeitamente aos móveis, oferecendo fácil acesso a tomadas e ao RJ45 sem comprometer a estética.</a:t>
            </a:r>
          </a:p>
        </p:txBody>
      </p:sp>
      <p:sp>
        <p:nvSpPr>
          <p:cNvPr id="17" name="Retângulo 5773">
            <a:extLst>
              <a:ext uri="{FF2B5EF4-FFF2-40B4-BE49-F238E27FC236}">
                <a16:creationId xmlns:a16="http://schemas.microsoft.com/office/drawing/2014/main" id="{4ECA3479-53A2-3444-4687-7B3123563019}"/>
              </a:ext>
            </a:extLst>
          </p:cNvPr>
          <p:cNvSpPr/>
          <p:nvPr/>
        </p:nvSpPr>
        <p:spPr>
          <a:xfrm>
            <a:off x="301302" y="6390089"/>
            <a:ext cx="4432064" cy="34128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</a:rPr>
              <a:t>Obs: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 dirty="0">
                <a:solidFill>
                  <a:schemeClr val="tx1"/>
                </a:solidFill>
                <a:latin typeface="Univers" panose="020B0603020202030204"/>
                <a:ea typeface="Calibri" panose="020F0502020204030204"/>
              </a:rPr>
              <a:t> * As tomadas embutidas vem como mostra imagem ao lado, sem o conector </a:t>
            </a:r>
            <a:r>
              <a:rPr lang="pt-BR" sz="1600" b="1" dirty="0">
                <a:solidFill>
                  <a:schemeClr val="tx1"/>
                </a:solidFill>
                <a:latin typeface="Univers" panose="020B0603020202030204"/>
                <a:ea typeface="Calibri" panose="020F0502020204030204"/>
              </a:rPr>
              <a:t>RJ45.</a:t>
            </a:r>
            <a:r>
              <a:rPr lang="pt-BR" sz="1600" dirty="0">
                <a:solidFill>
                  <a:schemeClr val="tx1"/>
                </a:solidFill>
                <a:latin typeface="Univers" panose="020B0603020202030204"/>
                <a:ea typeface="Calibri" panose="020F0502020204030204"/>
              </a:rPr>
              <a:t> A estrutura para receber o conector está incluída, mas o conector deve ser adquirido separadamente.</a:t>
            </a:r>
            <a:br>
              <a:rPr lang="pt-BR" sz="1600" dirty="0">
                <a:solidFill>
                  <a:schemeClr val="tx1"/>
                </a:solidFill>
                <a:latin typeface="Univers" panose="020B0603020202030204"/>
                <a:ea typeface="Calibri" panose="020F0502020204030204"/>
              </a:rPr>
            </a:br>
            <a:br>
              <a:rPr lang="pt-BR" sz="1600" dirty="0">
                <a:solidFill>
                  <a:schemeClr val="tx1"/>
                </a:solidFill>
                <a:latin typeface="Univers" panose="020B0603020202030204"/>
                <a:ea typeface="Calibri" panose="020F0502020204030204"/>
              </a:rPr>
            </a:br>
            <a:r>
              <a:rPr lang="pt-BR" sz="1600" dirty="0">
                <a:solidFill>
                  <a:schemeClr val="tx1"/>
                </a:solidFill>
                <a:latin typeface="Univers" panose="020B0603020202030204"/>
                <a:ea typeface="Calibri" panose="020F0502020204030204"/>
              </a:rPr>
              <a:t> *  Não é feito a usinagem na fabrica, no momento da instalação deverá fazer o recorte para o encaixe da caixa embutida.</a:t>
            </a:r>
            <a:endParaRPr lang="pt-BR" sz="1600" dirty="0">
              <a:solidFill>
                <a:schemeClr val="tx1"/>
              </a:solidFill>
              <a:effectLst/>
              <a:latin typeface="Univers" panose="020B0603020202030204"/>
              <a:ea typeface="Calibri" panose="020F0502020204030204"/>
            </a:endParaRP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DA62BC6B-C72B-F978-419E-9E2B9345C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9809" y="7025720"/>
            <a:ext cx="2875896" cy="2599609"/>
          </a:xfrm>
          <a:prstGeom prst="rect">
            <a:avLst/>
          </a:prstGeom>
        </p:spPr>
      </p:pic>
      <p:sp>
        <p:nvSpPr>
          <p:cNvPr id="24" name="Retângulo 5773">
            <a:extLst>
              <a:ext uri="{FF2B5EF4-FFF2-40B4-BE49-F238E27FC236}">
                <a16:creationId xmlns:a16="http://schemas.microsoft.com/office/drawing/2014/main" id="{DCDFEFB2-6C2B-AD1B-3F90-F12877BC87FD}"/>
              </a:ext>
            </a:extLst>
          </p:cNvPr>
          <p:cNvSpPr/>
          <p:nvPr/>
        </p:nvSpPr>
        <p:spPr>
          <a:xfrm>
            <a:off x="2008523" y="1873141"/>
            <a:ext cx="3346210" cy="5584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</a:rPr>
              <a:t>Confira nossos modelos abaixo:</a:t>
            </a:r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E413547B-BBD8-A02D-90D8-1F2A868F0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2282" y="2585367"/>
            <a:ext cx="4056392" cy="402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66828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4005580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53340" y="-9525"/>
            <a:ext cx="38341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COLEÇÃO LEO SOB MEDIDA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1143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 dirty="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76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337" name="Retângulo 337"/>
          <p:cNvSpPr/>
          <p:nvPr/>
        </p:nvSpPr>
        <p:spPr>
          <a:xfrm>
            <a:off x="-78740" y="2813050"/>
            <a:ext cx="2490470" cy="20173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Oferece acolhimento e transforma o ambiente em um convite para o bem-estar.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336" name="Retângulo 336"/>
          <p:cNvSpPr/>
          <p:nvPr/>
        </p:nvSpPr>
        <p:spPr>
          <a:xfrm>
            <a:off x="180340" y="2572385"/>
            <a:ext cx="1719580" cy="614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b="1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Linha Essencial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335" name="Retângulo 335"/>
          <p:cNvSpPr/>
          <p:nvPr/>
        </p:nvSpPr>
        <p:spPr>
          <a:xfrm>
            <a:off x="198120" y="2024380"/>
            <a:ext cx="1774190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Azul Secreto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339" name="Retângulo 339"/>
          <p:cNvSpPr/>
          <p:nvPr/>
        </p:nvSpPr>
        <p:spPr>
          <a:xfrm>
            <a:off x="5487035" y="2740660"/>
            <a:ext cx="1828800" cy="361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b="1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Essencial Wood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419" name="Retângulo 4419"/>
          <p:cNvSpPr/>
          <p:nvPr/>
        </p:nvSpPr>
        <p:spPr>
          <a:xfrm>
            <a:off x="5170805" y="3044190"/>
            <a:ext cx="2395855" cy="24587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A beleza da lâmina natural da madeira com seu acabamento inovador com suave brilho nos poros, oferece ao ambiente um ar jovem atemporal.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430" name="Retângulo: Cantos Arredondados 4430"/>
          <p:cNvSpPr/>
          <p:nvPr/>
        </p:nvSpPr>
        <p:spPr>
          <a:xfrm>
            <a:off x="529590" y="6325235"/>
            <a:ext cx="6495415" cy="3746500"/>
          </a:xfrm>
          <a:prstGeom prst="roundRect">
            <a:avLst>
              <a:gd name="adj" fmla="val 4067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4431" name="Retângulo 4431"/>
          <p:cNvSpPr/>
          <p:nvPr/>
        </p:nvSpPr>
        <p:spPr>
          <a:xfrm>
            <a:off x="5815965" y="2057400"/>
            <a:ext cx="1077595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Itapuã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323" name="Shape 5785"/>
          <p:cNvSpPr/>
          <p:nvPr/>
        </p:nvSpPr>
        <p:spPr>
          <a:xfrm flipV="1">
            <a:off x="5187950" y="5313680"/>
            <a:ext cx="1676400" cy="45085"/>
          </a:xfrm>
          <a:custGeom>
            <a:avLst/>
            <a:gdLst/>
            <a:ahLst/>
            <a:cxnLst/>
            <a:rect l="0" t="0" r="0" b="0"/>
            <a:pathLst>
              <a:path w="7560564" h="52705">
                <a:moveTo>
                  <a:pt x="0" y="0"/>
                </a:moveTo>
                <a:lnTo>
                  <a:pt x="7560564" y="0"/>
                </a:lnTo>
                <a:lnTo>
                  <a:pt x="7560564" y="52705"/>
                </a:lnTo>
                <a:lnTo>
                  <a:pt x="0" y="52705"/>
                </a:lnTo>
                <a:lnTo>
                  <a:pt x="0" y="0"/>
                </a:lnTo>
              </a:path>
            </a:pathLst>
          </a:custGeom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326" name="Shape 5785"/>
          <p:cNvSpPr/>
          <p:nvPr/>
        </p:nvSpPr>
        <p:spPr>
          <a:xfrm flipV="1">
            <a:off x="5806440" y="2472055"/>
            <a:ext cx="1765300" cy="45085"/>
          </a:xfrm>
          <a:custGeom>
            <a:avLst/>
            <a:gdLst/>
            <a:ahLst/>
            <a:cxnLst/>
            <a:rect l="0" t="0" r="0" b="0"/>
            <a:pathLst>
              <a:path w="7560564" h="52705">
                <a:moveTo>
                  <a:pt x="0" y="0"/>
                </a:moveTo>
                <a:lnTo>
                  <a:pt x="7560564" y="0"/>
                </a:lnTo>
                <a:lnTo>
                  <a:pt x="7560564" y="52705"/>
                </a:lnTo>
                <a:lnTo>
                  <a:pt x="0" y="52705"/>
                </a:lnTo>
                <a:lnTo>
                  <a:pt x="0" y="0"/>
                </a:lnTo>
              </a:path>
            </a:pathLst>
          </a:custGeom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331" name="Shape 5785"/>
          <p:cNvSpPr/>
          <p:nvPr/>
        </p:nvSpPr>
        <p:spPr>
          <a:xfrm flipV="1">
            <a:off x="6350" y="2449830"/>
            <a:ext cx="1797050" cy="45085"/>
          </a:xfrm>
          <a:custGeom>
            <a:avLst/>
            <a:gdLst/>
            <a:ahLst/>
            <a:cxnLst/>
            <a:rect l="0" t="0" r="0" b="0"/>
            <a:pathLst>
              <a:path w="7560564" h="52705">
                <a:moveTo>
                  <a:pt x="0" y="0"/>
                </a:moveTo>
                <a:lnTo>
                  <a:pt x="7560564" y="0"/>
                </a:lnTo>
                <a:lnTo>
                  <a:pt x="7560564" y="52705"/>
                </a:lnTo>
                <a:lnTo>
                  <a:pt x="0" y="52705"/>
                </a:lnTo>
                <a:lnTo>
                  <a:pt x="0" y="0"/>
                </a:lnTo>
              </a:path>
            </a:pathLst>
          </a:custGeom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324" name="Shape 5785"/>
          <p:cNvSpPr/>
          <p:nvPr/>
        </p:nvSpPr>
        <p:spPr>
          <a:xfrm flipV="1">
            <a:off x="642620" y="4450080"/>
            <a:ext cx="1765300" cy="45085"/>
          </a:xfrm>
          <a:custGeom>
            <a:avLst/>
            <a:gdLst/>
            <a:ahLst/>
            <a:cxnLst/>
            <a:rect l="0" t="0" r="0" b="0"/>
            <a:pathLst>
              <a:path w="7560564" h="52705">
                <a:moveTo>
                  <a:pt x="0" y="0"/>
                </a:moveTo>
                <a:lnTo>
                  <a:pt x="7560564" y="0"/>
                </a:lnTo>
                <a:lnTo>
                  <a:pt x="7560564" y="52705"/>
                </a:lnTo>
                <a:lnTo>
                  <a:pt x="0" y="52705"/>
                </a:lnTo>
                <a:lnTo>
                  <a:pt x="0" y="0"/>
                </a:lnTo>
              </a:path>
            </a:pathLst>
          </a:custGeom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4436" name="Retângulo: Cantos Arredondados 4436"/>
          <p:cNvSpPr/>
          <p:nvPr/>
        </p:nvSpPr>
        <p:spPr>
          <a:xfrm>
            <a:off x="2381885" y="1433195"/>
            <a:ext cx="2837180" cy="4681855"/>
          </a:xfrm>
          <a:prstGeom prst="roundRect">
            <a:avLst>
              <a:gd name="adj" fmla="val 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4437" name="Retângulo: Cantos Arredondados 4437"/>
          <p:cNvSpPr/>
          <p:nvPr/>
        </p:nvSpPr>
        <p:spPr>
          <a:xfrm rot="16200000">
            <a:off x="2382837" y="2152968"/>
            <a:ext cx="3620135" cy="1734820"/>
          </a:xfrm>
          <a:prstGeom prst="roundRect">
            <a:avLst>
              <a:gd name="adj" fmla="val 14275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679" name="Retângulo 5679"/>
          <p:cNvSpPr/>
          <p:nvPr/>
        </p:nvSpPr>
        <p:spPr>
          <a:xfrm>
            <a:off x="325120" y="686435"/>
            <a:ext cx="6987540" cy="5149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Combinações de cores amadeiradas e sólidas fazem sempre muito bem ao ambiente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4005580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53340" y="-9525"/>
            <a:ext cx="38341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COLEÇÃO LEO SOB MEDIDA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1143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 dirty="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77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787" name="Retângulo: Cantos Arredondados 5787"/>
          <p:cNvSpPr/>
          <p:nvPr/>
        </p:nvSpPr>
        <p:spPr>
          <a:xfrm>
            <a:off x="2403792" y="1421130"/>
            <a:ext cx="2837180" cy="4681855"/>
          </a:xfrm>
          <a:prstGeom prst="roundRect">
            <a:avLst>
              <a:gd name="adj" fmla="val 0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342" name="Retângulo: Cantos Arredondados 260"/>
          <p:cNvSpPr/>
          <p:nvPr/>
        </p:nvSpPr>
        <p:spPr>
          <a:xfrm rot="16200000">
            <a:off x="2408554" y="2201228"/>
            <a:ext cx="3620135" cy="1734820"/>
          </a:xfrm>
          <a:prstGeom prst="roundRect">
            <a:avLst>
              <a:gd name="adj" fmla="val 14275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353" name="Retângulo: Cantos Arredondados 261"/>
          <p:cNvSpPr/>
          <p:nvPr/>
        </p:nvSpPr>
        <p:spPr>
          <a:xfrm>
            <a:off x="529907" y="6308725"/>
            <a:ext cx="6495415" cy="3746500"/>
          </a:xfrm>
          <a:prstGeom prst="roundRect">
            <a:avLst>
              <a:gd name="adj" fmla="val 406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343" name="Retângulo 343"/>
          <p:cNvSpPr/>
          <p:nvPr/>
        </p:nvSpPr>
        <p:spPr>
          <a:xfrm>
            <a:off x="442912" y="2648585"/>
            <a:ext cx="1481455" cy="425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b="1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Linha design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344" name="Retângulo 344"/>
          <p:cNvSpPr/>
          <p:nvPr/>
        </p:nvSpPr>
        <p:spPr>
          <a:xfrm>
            <a:off x="5551487" y="2674620"/>
            <a:ext cx="17907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b="1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Linha Essencial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352" name="Retângulo 352"/>
          <p:cNvSpPr/>
          <p:nvPr/>
        </p:nvSpPr>
        <p:spPr>
          <a:xfrm>
            <a:off x="148907" y="3046095"/>
            <a:ext cx="2057400" cy="1860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Busca ressaltar a naturalidade da madeira avermelhada, com nuances de cores nas catedrais.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349" name="Retângulo 349"/>
          <p:cNvSpPr/>
          <p:nvPr/>
        </p:nvSpPr>
        <p:spPr>
          <a:xfrm>
            <a:off x="5369877" y="2971800"/>
            <a:ext cx="2057400" cy="2381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Oferece acolhimento e transforma o ambiente em um convite para o bem-estar.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  <a:cs typeface="Noto Sans"/>
              </a:rPr>
              <a:t> 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434" name="Retângulo 4434"/>
          <p:cNvSpPr/>
          <p:nvPr/>
        </p:nvSpPr>
        <p:spPr>
          <a:xfrm>
            <a:off x="110172" y="2016760"/>
            <a:ext cx="2251710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Nogueira Caiena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435" name="Retângulo 4435"/>
          <p:cNvSpPr/>
          <p:nvPr/>
        </p:nvSpPr>
        <p:spPr>
          <a:xfrm>
            <a:off x="5409247" y="1957705"/>
            <a:ext cx="1937385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Cinza sagrado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347" name="Shape 5785"/>
          <p:cNvSpPr/>
          <p:nvPr/>
        </p:nvSpPr>
        <p:spPr>
          <a:xfrm flipV="1">
            <a:off x="7937" y="2501900"/>
            <a:ext cx="1922780" cy="45085"/>
          </a:xfrm>
          <a:custGeom>
            <a:avLst/>
            <a:gdLst/>
            <a:ahLst/>
            <a:cxnLst/>
            <a:rect l="0" t="0" r="0" b="0"/>
            <a:pathLst>
              <a:path w="7560564" h="52705">
                <a:moveTo>
                  <a:pt x="0" y="0"/>
                </a:moveTo>
                <a:lnTo>
                  <a:pt x="7560564" y="0"/>
                </a:lnTo>
                <a:lnTo>
                  <a:pt x="7560564" y="52705"/>
                </a:lnTo>
                <a:lnTo>
                  <a:pt x="0" y="52705"/>
                </a:lnTo>
                <a:lnTo>
                  <a:pt x="0" y="0"/>
                </a:lnTo>
              </a:path>
            </a:pathLst>
          </a:custGeom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348" name="Shape 5785"/>
          <p:cNvSpPr/>
          <p:nvPr/>
        </p:nvSpPr>
        <p:spPr>
          <a:xfrm flipV="1">
            <a:off x="487362" y="4876165"/>
            <a:ext cx="1922780" cy="45085"/>
          </a:xfrm>
          <a:custGeom>
            <a:avLst/>
            <a:gdLst/>
            <a:ahLst/>
            <a:cxnLst/>
            <a:rect l="0" t="0" r="0" b="0"/>
            <a:pathLst>
              <a:path w="7560564" h="52705">
                <a:moveTo>
                  <a:pt x="0" y="0"/>
                </a:moveTo>
                <a:lnTo>
                  <a:pt x="7560564" y="0"/>
                </a:lnTo>
                <a:lnTo>
                  <a:pt x="7560564" y="52705"/>
                </a:lnTo>
                <a:lnTo>
                  <a:pt x="0" y="52705"/>
                </a:lnTo>
                <a:lnTo>
                  <a:pt x="0" y="0"/>
                </a:lnTo>
              </a:path>
            </a:pathLst>
          </a:custGeom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346" name="Shape 5785"/>
          <p:cNvSpPr/>
          <p:nvPr/>
        </p:nvSpPr>
        <p:spPr>
          <a:xfrm flipV="1">
            <a:off x="5628957" y="2499995"/>
            <a:ext cx="1922780" cy="45085"/>
          </a:xfrm>
          <a:custGeom>
            <a:avLst/>
            <a:gdLst/>
            <a:ahLst/>
            <a:cxnLst/>
            <a:rect l="0" t="0" r="0" b="0"/>
            <a:pathLst>
              <a:path w="7560564" h="52705">
                <a:moveTo>
                  <a:pt x="0" y="0"/>
                </a:moveTo>
                <a:lnTo>
                  <a:pt x="7560564" y="0"/>
                </a:lnTo>
                <a:lnTo>
                  <a:pt x="7560564" y="52705"/>
                </a:lnTo>
                <a:lnTo>
                  <a:pt x="0" y="52705"/>
                </a:lnTo>
                <a:lnTo>
                  <a:pt x="0" y="0"/>
                </a:lnTo>
              </a:path>
            </a:pathLst>
          </a:custGeom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345" name="Shape 5785"/>
          <p:cNvSpPr/>
          <p:nvPr/>
        </p:nvSpPr>
        <p:spPr>
          <a:xfrm flipV="1">
            <a:off x="5238432" y="4858385"/>
            <a:ext cx="1922780" cy="45085"/>
          </a:xfrm>
          <a:custGeom>
            <a:avLst/>
            <a:gdLst/>
            <a:ahLst/>
            <a:cxnLst/>
            <a:rect l="0" t="0" r="0" b="0"/>
            <a:pathLst>
              <a:path w="7560564" h="52705">
                <a:moveTo>
                  <a:pt x="0" y="0"/>
                </a:moveTo>
                <a:lnTo>
                  <a:pt x="7560564" y="0"/>
                </a:lnTo>
                <a:lnTo>
                  <a:pt x="7560564" y="52705"/>
                </a:lnTo>
                <a:lnTo>
                  <a:pt x="0" y="52705"/>
                </a:lnTo>
                <a:lnTo>
                  <a:pt x="0" y="0"/>
                </a:lnTo>
              </a:path>
            </a:pathLst>
          </a:custGeom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63" name="Retângulo 5763"/>
          <p:cNvSpPr/>
          <p:nvPr/>
        </p:nvSpPr>
        <p:spPr>
          <a:xfrm>
            <a:off x="341947" y="636270"/>
            <a:ext cx="6987540" cy="6819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Combinações de cores amadeiradas e sólidas fazem sempre muito bem ao ambiente 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4005580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53340" y="-9525"/>
            <a:ext cx="38341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COLEÇÃO LEO SOB MEDIDA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1143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 dirty="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78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442" name="Retângulo: Cantos Arredondados 4442"/>
          <p:cNvSpPr/>
          <p:nvPr/>
        </p:nvSpPr>
        <p:spPr>
          <a:xfrm>
            <a:off x="2413952" y="1388745"/>
            <a:ext cx="2837180" cy="4681855"/>
          </a:xfrm>
          <a:prstGeom prst="roundRect">
            <a:avLst>
              <a:gd name="adj" fmla="val 0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4443" name="Retângulo: Cantos Arredondados 4443"/>
          <p:cNvSpPr/>
          <p:nvPr/>
        </p:nvSpPr>
        <p:spPr>
          <a:xfrm rot="10800000">
            <a:off x="3404552" y="1193800"/>
            <a:ext cx="1714500" cy="3615055"/>
          </a:xfrm>
          <a:prstGeom prst="roundRect">
            <a:avLst>
              <a:gd name="adj" fmla="val 14275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4444" name="Retângulo: Cantos Arredondados 4444"/>
          <p:cNvSpPr/>
          <p:nvPr/>
        </p:nvSpPr>
        <p:spPr>
          <a:xfrm>
            <a:off x="554037" y="6311265"/>
            <a:ext cx="6495415" cy="3746500"/>
          </a:xfrm>
          <a:prstGeom prst="roundRect">
            <a:avLst>
              <a:gd name="adj" fmla="val 406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4447" name="Retângulo 4447"/>
          <p:cNvSpPr/>
          <p:nvPr/>
        </p:nvSpPr>
        <p:spPr>
          <a:xfrm>
            <a:off x="369281" y="2065489"/>
            <a:ext cx="1314450" cy="3714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 err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Gianduia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825" name="Retângulo 5825"/>
          <p:cNvSpPr/>
          <p:nvPr/>
        </p:nvSpPr>
        <p:spPr>
          <a:xfrm>
            <a:off x="5492432" y="2027555"/>
            <a:ext cx="1866900" cy="419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Cumaru Raiz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826" name="Retângulo 5826"/>
          <p:cNvSpPr/>
          <p:nvPr/>
        </p:nvSpPr>
        <p:spPr>
          <a:xfrm>
            <a:off x="5470207" y="2708910"/>
            <a:ext cx="17907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b="1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Essencial Wood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827" name="Retângulo 5827"/>
          <p:cNvSpPr/>
          <p:nvPr/>
        </p:nvSpPr>
        <p:spPr>
          <a:xfrm>
            <a:off x="456247" y="2680970"/>
            <a:ext cx="17907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b="1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Linha Trama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828" name="Retângulo 5828"/>
          <p:cNvSpPr/>
          <p:nvPr/>
        </p:nvSpPr>
        <p:spPr>
          <a:xfrm>
            <a:off x="84772" y="2980690"/>
            <a:ext cx="2190750" cy="2419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Movimento e sofisticação podem ser usados com muita criatividade para compor um visual dinâmico que valoriza o mobiliário.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365" name="Shape 5785"/>
          <p:cNvSpPr/>
          <p:nvPr/>
        </p:nvSpPr>
        <p:spPr>
          <a:xfrm flipV="1">
            <a:off x="18097" y="2489200"/>
            <a:ext cx="1922780" cy="45085"/>
          </a:xfrm>
          <a:custGeom>
            <a:avLst/>
            <a:gdLst/>
            <a:ahLst/>
            <a:cxnLst/>
            <a:rect l="0" t="0" r="0" b="0"/>
            <a:pathLst>
              <a:path w="7560564" h="52705">
                <a:moveTo>
                  <a:pt x="0" y="0"/>
                </a:moveTo>
                <a:lnTo>
                  <a:pt x="7560564" y="0"/>
                </a:lnTo>
                <a:lnTo>
                  <a:pt x="7560564" y="52705"/>
                </a:lnTo>
                <a:lnTo>
                  <a:pt x="0" y="52705"/>
                </a:lnTo>
                <a:lnTo>
                  <a:pt x="0" y="0"/>
                </a:lnTo>
              </a:path>
            </a:pathLst>
          </a:custGeom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4908" name="Shape 5785"/>
          <p:cNvSpPr/>
          <p:nvPr/>
        </p:nvSpPr>
        <p:spPr>
          <a:xfrm flipV="1">
            <a:off x="5254307" y="5366385"/>
            <a:ext cx="1922780" cy="45085"/>
          </a:xfrm>
          <a:custGeom>
            <a:avLst/>
            <a:gdLst/>
            <a:ahLst/>
            <a:cxnLst/>
            <a:rect l="0" t="0" r="0" b="0"/>
            <a:pathLst>
              <a:path w="7560564" h="52705">
                <a:moveTo>
                  <a:pt x="0" y="0"/>
                </a:moveTo>
                <a:lnTo>
                  <a:pt x="7560564" y="0"/>
                </a:lnTo>
                <a:lnTo>
                  <a:pt x="7560564" y="52705"/>
                </a:lnTo>
                <a:lnTo>
                  <a:pt x="0" y="52705"/>
                </a:lnTo>
                <a:lnTo>
                  <a:pt x="0" y="0"/>
                </a:lnTo>
              </a:path>
            </a:pathLst>
          </a:custGeom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361" name="Shape 5785"/>
          <p:cNvSpPr/>
          <p:nvPr/>
        </p:nvSpPr>
        <p:spPr>
          <a:xfrm flipV="1">
            <a:off x="5618797" y="2470150"/>
            <a:ext cx="1922780" cy="45085"/>
          </a:xfrm>
          <a:custGeom>
            <a:avLst/>
            <a:gdLst/>
            <a:ahLst/>
            <a:cxnLst/>
            <a:rect l="0" t="0" r="0" b="0"/>
            <a:pathLst>
              <a:path w="7560564" h="52705">
                <a:moveTo>
                  <a:pt x="0" y="0"/>
                </a:moveTo>
                <a:lnTo>
                  <a:pt x="7560564" y="0"/>
                </a:lnTo>
                <a:lnTo>
                  <a:pt x="7560564" y="52705"/>
                </a:lnTo>
                <a:lnTo>
                  <a:pt x="0" y="52705"/>
                </a:lnTo>
                <a:lnTo>
                  <a:pt x="0" y="0"/>
                </a:lnTo>
              </a:path>
            </a:pathLst>
          </a:custGeom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67" name="Retângulo 5767"/>
          <p:cNvSpPr/>
          <p:nvPr/>
        </p:nvSpPr>
        <p:spPr>
          <a:xfrm>
            <a:off x="322897" y="633730"/>
            <a:ext cx="6987540" cy="6235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Combinações de cores amadeiradas e sólidas fazem sempre muito bem ao ambiente 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786" name="Retângulo 5786"/>
          <p:cNvSpPr/>
          <p:nvPr/>
        </p:nvSpPr>
        <p:spPr>
          <a:xfrm>
            <a:off x="5225732" y="3068955"/>
            <a:ext cx="2190750" cy="23920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Um belo representante da madeira brasileira, com sua tonalidade mel queimado e seus poros tem características únicas.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903" name="Shape 5785"/>
          <p:cNvSpPr/>
          <p:nvPr/>
        </p:nvSpPr>
        <p:spPr>
          <a:xfrm flipV="1">
            <a:off x="484822" y="5215890"/>
            <a:ext cx="1922780" cy="45085"/>
          </a:xfrm>
          <a:custGeom>
            <a:avLst/>
            <a:gdLst/>
            <a:ahLst/>
            <a:cxnLst/>
            <a:rect l="0" t="0" r="0" b="0"/>
            <a:pathLst>
              <a:path w="7560564" h="52705">
                <a:moveTo>
                  <a:pt x="0" y="0"/>
                </a:moveTo>
                <a:lnTo>
                  <a:pt x="7560564" y="0"/>
                </a:lnTo>
                <a:lnTo>
                  <a:pt x="7560564" y="52705"/>
                </a:lnTo>
                <a:lnTo>
                  <a:pt x="0" y="52705"/>
                </a:lnTo>
                <a:lnTo>
                  <a:pt x="0" y="0"/>
                </a:lnTo>
              </a:path>
            </a:pathLst>
          </a:custGeom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6017">
            <a:extLst>
              <a:ext uri="{FF2B5EF4-FFF2-40B4-BE49-F238E27FC236}">
                <a16:creationId xmlns:a16="http://schemas.microsoft.com/office/drawing/2014/main" id="{EEB30F29-69F3-D5E0-761E-A879AE63B436}"/>
              </a:ext>
            </a:extLst>
          </p:cNvPr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 dirty="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7</a:t>
            </a:r>
            <a:r>
              <a:rPr lang="pt-BR" sz="1100" dirty="0">
                <a:solidFill>
                  <a:srgbClr val="0D4633"/>
                </a:solidFill>
                <a:latin typeface="Univers" panose="020B0603020202030204"/>
                <a:ea typeface="Calibri" panose="020F0502020204030204"/>
              </a:rPr>
              <a:t>9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652" name="Retângulo: Cantos Arredondados 5952"/>
          <p:cNvSpPr/>
          <p:nvPr/>
        </p:nvSpPr>
        <p:spPr>
          <a:xfrm rot="5400000">
            <a:off x="-1462405" y="1343660"/>
            <a:ext cx="10484485" cy="7609205"/>
          </a:xfrm>
          <a:prstGeom prst="roundRect">
            <a:avLst>
              <a:gd name="adj" fmla="val 0"/>
            </a:avLst>
          </a:prstGeom>
          <a:solidFill>
            <a:srgbClr val="C6CAC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sp>
        <p:nvSpPr>
          <p:cNvPr id="5" name="Shape 69"/>
          <p:cNvSpPr/>
          <p:nvPr/>
        </p:nvSpPr>
        <p:spPr>
          <a:xfrm rot="10800000" flipH="1" flipV="1">
            <a:off x="-13970" y="29845"/>
            <a:ext cx="4005580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53340" y="-9525"/>
            <a:ext cx="38341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COLEÇÃO LEO SOB MEDIDA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1143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838" name="Retângulo 5838"/>
          <p:cNvSpPr/>
          <p:nvPr/>
        </p:nvSpPr>
        <p:spPr>
          <a:xfrm>
            <a:off x="223519" y="503713"/>
            <a:ext cx="2270125" cy="419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Cores MDP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448" name="Retângulo 4448"/>
          <p:cNvSpPr/>
          <p:nvPr/>
        </p:nvSpPr>
        <p:spPr>
          <a:xfrm>
            <a:off x="223519" y="2602388"/>
            <a:ext cx="2270125" cy="419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Cores MDF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084" name="Shape 5785"/>
          <p:cNvSpPr/>
          <p:nvPr/>
        </p:nvSpPr>
        <p:spPr>
          <a:xfrm flipV="1">
            <a:off x="-19686" y="3013868"/>
            <a:ext cx="1733550" cy="45085"/>
          </a:xfrm>
          <a:custGeom>
            <a:avLst/>
            <a:gdLst/>
            <a:ahLst/>
            <a:cxnLst/>
            <a:rect l="0" t="0" r="0" b="0"/>
            <a:pathLst>
              <a:path w="7560564" h="52705">
                <a:moveTo>
                  <a:pt x="0" y="0"/>
                </a:moveTo>
                <a:lnTo>
                  <a:pt x="7560564" y="0"/>
                </a:lnTo>
                <a:lnTo>
                  <a:pt x="7560564" y="52705"/>
                </a:lnTo>
                <a:lnTo>
                  <a:pt x="0" y="52705"/>
                </a:lnTo>
                <a:lnTo>
                  <a:pt x="0" y="0"/>
                </a:lnTo>
              </a:path>
            </a:pathLst>
          </a:custGeom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3" name="Shape 5785"/>
          <p:cNvSpPr/>
          <p:nvPr/>
        </p:nvSpPr>
        <p:spPr>
          <a:xfrm flipV="1">
            <a:off x="-24766" y="979963"/>
            <a:ext cx="1733550" cy="45085"/>
          </a:xfrm>
          <a:custGeom>
            <a:avLst/>
            <a:gdLst/>
            <a:ahLst/>
            <a:cxnLst/>
            <a:rect l="0" t="0" r="0" b="0"/>
            <a:pathLst>
              <a:path w="7560564" h="52705">
                <a:moveTo>
                  <a:pt x="0" y="0"/>
                </a:moveTo>
                <a:lnTo>
                  <a:pt x="7560564" y="0"/>
                </a:lnTo>
                <a:lnTo>
                  <a:pt x="7560564" y="52705"/>
                </a:lnTo>
                <a:lnTo>
                  <a:pt x="0" y="52705"/>
                </a:lnTo>
                <a:lnTo>
                  <a:pt x="0" y="0"/>
                </a:lnTo>
              </a:path>
            </a:pathLst>
          </a:custGeom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4918" name="Retângulo 4918"/>
          <p:cNvSpPr/>
          <p:nvPr/>
        </p:nvSpPr>
        <p:spPr>
          <a:xfrm>
            <a:off x="428307" y="1122680"/>
            <a:ext cx="1323340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Branco TX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2" name="Retângulo 4918"/>
          <p:cNvSpPr/>
          <p:nvPr/>
        </p:nvSpPr>
        <p:spPr>
          <a:xfrm>
            <a:off x="428307" y="3110230"/>
            <a:ext cx="1323340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</a:rPr>
              <a:t>Branco TX</a:t>
            </a:r>
          </a:p>
        </p:txBody>
      </p:sp>
      <p:sp>
        <p:nvSpPr>
          <p:cNvPr id="13" name="Retângulo 4918"/>
          <p:cNvSpPr/>
          <p:nvPr/>
        </p:nvSpPr>
        <p:spPr>
          <a:xfrm>
            <a:off x="1752917" y="3110230"/>
            <a:ext cx="1323340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</a:rPr>
              <a:t>Absoluto</a:t>
            </a:r>
          </a:p>
        </p:txBody>
      </p:sp>
      <p:sp>
        <p:nvSpPr>
          <p:cNvPr id="14" name="Retângulo 4918"/>
          <p:cNvSpPr/>
          <p:nvPr/>
        </p:nvSpPr>
        <p:spPr>
          <a:xfrm>
            <a:off x="3080067" y="3113405"/>
            <a:ext cx="1323340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</a:rPr>
              <a:t>Azul Astral</a:t>
            </a:r>
          </a:p>
        </p:txBody>
      </p:sp>
      <p:sp>
        <p:nvSpPr>
          <p:cNvPr id="15" name="Retângulo 4918"/>
          <p:cNvSpPr/>
          <p:nvPr/>
        </p:nvSpPr>
        <p:spPr>
          <a:xfrm>
            <a:off x="4454842" y="3065780"/>
            <a:ext cx="1323340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Azul Profundo</a:t>
            </a:r>
          </a:p>
        </p:txBody>
      </p:sp>
      <p:sp>
        <p:nvSpPr>
          <p:cNvPr id="16" name="Retângulo 4918"/>
          <p:cNvSpPr/>
          <p:nvPr/>
        </p:nvSpPr>
        <p:spPr>
          <a:xfrm>
            <a:off x="5791517" y="3100705"/>
            <a:ext cx="1323340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Azul Secreto</a:t>
            </a:r>
          </a:p>
        </p:txBody>
      </p:sp>
      <p:sp>
        <p:nvSpPr>
          <p:cNvPr id="17" name="Retângulo 4918"/>
          <p:cNvSpPr/>
          <p:nvPr/>
        </p:nvSpPr>
        <p:spPr>
          <a:xfrm>
            <a:off x="428307" y="4612640"/>
            <a:ext cx="1323340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Blush</a:t>
            </a:r>
          </a:p>
        </p:txBody>
      </p:sp>
      <p:sp>
        <p:nvSpPr>
          <p:cNvPr id="18" name="Retângulo 4918"/>
          <p:cNvSpPr/>
          <p:nvPr/>
        </p:nvSpPr>
        <p:spPr>
          <a:xfrm>
            <a:off x="1752917" y="4486910"/>
            <a:ext cx="1323340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Branco Diamante Essencial</a:t>
            </a:r>
          </a:p>
        </p:txBody>
      </p:sp>
      <p:sp>
        <p:nvSpPr>
          <p:cNvPr id="19" name="Retângulo 4918"/>
          <p:cNvSpPr/>
          <p:nvPr/>
        </p:nvSpPr>
        <p:spPr>
          <a:xfrm>
            <a:off x="3080067" y="4590415"/>
            <a:ext cx="1323340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Branco Trama</a:t>
            </a:r>
          </a:p>
        </p:txBody>
      </p:sp>
      <p:sp>
        <p:nvSpPr>
          <p:cNvPr id="20" name="Retângulo 4918"/>
          <p:cNvSpPr/>
          <p:nvPr/>
        </p:nvSpPr>
        <p:spPr>
          <a:xfrm>
            <a:off x="4454842" y="4593590"/>
            <a:ext cx="1323340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Branco Ultra</a:t>
            </a:r>
          </a:p>
        </p:txBody>
      </p:sp>
      <p:sp>
        <p:nvSpPr>
          <p:cNvPr id="21" name="Retângulo 4918"/>
          <p:cNvSpPr/>
          <p:nvPr/>
        </p:nvSpPr>
        <p:spPr>
          <a:xfrm>
            <a:off x="5791517" y="4596765"/>
            <a:ext cx="1323340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Carvalho Batur</a:t>
            </a:r>
          </a:p>
        </p:txBody>
      </p:sp>
      <p:sp>
        <p:nvSpPr>
          <p:cNvPr id="22" name="Retângulo 4918"/>
          <p:cNvSpPr/>
          <p:nvPr/>
        </p:nvSpPr>
        <p:spPr>
          <a:xfrm>
            <a:off x="428307" y="5992495"/>
            <a:ext cx="1323340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Carvalho Hanover</a:t>
            </a:r>
          </a:p>
        </p:txBody>
      </p:sp>
      <p:sp>
        <p:nvSpPr>
          <p:cNvPr id="23" name="Retângulo 4918"/>
          <p:cNvSpPr/>
          <p:nvPr/>
        </p:nvSpPr>
        <p:spPr>
          <a:xfrm>
            <a:off x="1752917" y="6009005"/>
            <a:ext cx="1323340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Cinza Fossil</a:t>
            </a:r>
          </a:p>
        </p:txBody>
      </p:sp>
      <p:sp>
        <p:nvSpPr>
          <p:cNvPr id="24" name="Retângulo 4918"/>
          <p:cNvSpPr/>
          <p:nvPr/>
        </p:nvSpPr>
        <p:spPr>
          <a:xfrm>
            <a:off x="3080067" y="5981700"/>
            <a:ext cx="1323340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Cinza Sagrado</a:t>
            </a:r>
          </a:p>
        </p:txBody>
      </p:sp>
      <p:sp>
        <p:nvSpPr>
          <p:cNvPr id="25" name="Retângulo 4918"/>
          <p:cNvSpPr/>
          <p:nvPr/>
        </p:nvSpPr>
        <p:spPr>
          <a:xfrm>
            <a:off x="4454842" y="6040755"/>
            <a:ext cx="1323340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Cumaru Raiz</a:t>
            </a:r>
          </a:p>
        </p:txBody>
      </p:sp>
      <p:sp>
        <p:nvSpPr>
          <p:cNvPr id="26" name="Retângulo 4918"/>
          <p:cNvSpPr/>
          <p:nvPr/>
        </p:nvSpPr>
        <p:spPr>
          <a:xfrm>
            <a:off x="5791517" y="6043930"/>
            <a:ext cx="1323340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Freijo Puro</a:t>
            </a:r>
          </a:p>
        </p:txBody>
      </p:sp>
      <p:sp>
        <p:nvSpPr>
          <p:cNvPr id="27" name="Retângulo 4918"/>
          <p:cNvSpPr/>
          <p:nvPr/>
        </p:nvSpPr>
        <p:spPr>
          <a:xfrm>
            <a:off x="348615" y="7397115"/>
            <a:ext cx="1528445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Gianduia Natural Velluto</a:t>
            </a:r>
          </a:p>
        </p:txBody>
      </p:sp>
      <p:sp>
        <p:nvSpPr>
          <p:cNvPr id="28" name="Retângulo 4918"/>
          <p:cNvSpPr/>
          <p:nvPr/>
        </p:nvSpPr>
        <p:spPr>
          <a:xfrm>
            <a:off x="1752917" y="7450455"/>
            <a:ext cx="1323340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Grafite Trama</a:t>
            </a:r>
          </a:p>
        </p:txBody>
      </p:sp>
      <p:sp>
        <p:nvSpPr>
          <p:cNvPr id="29" name="Retângulo 4918"/>
          <p:cNvSpPr/>
          <p:nvPr/>
        </p:nvSpPr>
        <p:spPr>
          <a:xfrm>
            <a:off x="3080067" y="7453630"/>
            <a:ext cx="1323340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Itapuã</a:t>
            </a:r>
          </a:p>
        </p:txBody>
      </p:sp>
      <p:sp>
        <p:nvSpPr>
          <p:cNvPr id="30" name="Retângulo 4918"/>
          <p:cNvSpPr/>
          <p:nvPr/>
        </p:nvSpPr>
        <p:spPr>
          <a:xfrm>
            <a:off x="4454842" y="7414895"/>
            <a:ext cx="1323340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Jequitiba Rosa</a:t>
            </a:r>
          </a:p>
        </p:txBody>
      </p:sp>
      <p:sp>
        <p:nvSpPr>
          <p:cNvPr id="31" name="Retângulo 4918"/>
          <p:cNvSpPr/>
          <p:nvPr/>
        </p:nvSpPr>
        <p:spPr>
          <a:xfrm>
            <a:off x="5791517" y="7459980"/>
            <a:ext cx="1323340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Mint</a:t>
            </a:r>
          </a:p>
        </p:txBody>
      </p:sp>
      <p:pic>
        <p:nvPicPr>
          <p:cNvPr id="33" name="Imagem 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" t="16506" r="92907" b="67683"/>
          <a:stretch>
            <a:fillRect/>
          </a:stretch>
        </p:blipFill>
        <p:spPr bwMode="auto">
          <a:xfrm>
            <a:off x="574040" y="1535430"/>
            <a:ext cx="1023620" cy="82740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  <p:pic>
        <p:nvPicPr>
          <p:cNvPr id="34" name="Imagem 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" t="16506" r="92907" b="67683"/>
          <a:stretch>
            <a:fillRect/>
          </a:stretch>
        </p:blipFill>
        <p:spPr bwMode="auto">
          <a:xfrm>
            <a:off x="574040" y="3503295"/>
            <a:ext cx="1023620" cy="82740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  <p:pic>
        <p:nvPicPr>
          <p:cNvPr id="35" name="Imagem 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1" t="14771" r="84488" b="69418"/>
          <a:stretch>
            <a:fillRect/>
          </a:stretch>
        </p:blipFill>
        <p:spPr bwMode="auto">
          <a:xfrm>
            <a:off x="1902460" y="3509010"/>
            <a:ext cx="1023620" cy="82740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  <p:pic>
        <p:nvPicPr>
          <p:cNvPr id="36" name="Imagem 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3" t="14904" r="76206" b="69285"/>
          <a:stretch>
            <a:fillRect/>
          </a:stretch>
        </p:blipFill>
        <p:spPr bwMode="auto">
          <a:xfrm>
            <a:off x="3275965" y="3503295"/>
            <a:ext cx="1023620" cy="82740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  <p:pic>
        <p:nvPicPr>
          <p:cNvPr id="37" name="Imagem 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6" t="14771" r="67853" b="69418"/>
          <a:stretch>
            <a:fillRect/>
          </a:stretch>
        </p:blipFill>
        <p:spPr bwMode="auto">
          <a:xfrm>
            <a:off x="4604385" y="3509010"/>
            <a:ext cx="1023620" cy="82740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  <p:pic>
        <p:nvPicPr>
          <p:cNvPr id="38" name="Imagem 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45" t="14771" r="59554" b="69418"/>
          <a:stretch>
            <a:fillRect/>
          </a:stretch>
        </p:blipFill>
        <p:spPr bwMode="auto">
          <a:xfrm>
            <a:off x="5932805" y="3496310"/>
            <a:ext cx="1023620" cy="82740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  <p:pic>
        <p:nvPicPr>
          <p:cNvPr id="39" name="Imagem 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83" t="14310" r="51216" b="69879"/>
          <a:stretch>
            <a:fillRect/>
          </a:stretch>
        </p:blipFill>
        <p:spPr bwMode="auto">
          <a:xfrm>
            <a:off x="574040" y="5073015"/>
            <a:ext cx="1023620" cy="82740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  <p:pic>
        <p:nvPicPr>
          <p:cNvPr id="40" name="Imagem 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8" t="14055" r="42801" b="70134"/>
          <a:stretch>
            <a:fillRect/>
          </a:stretch>
        </p:blipFill>
        <p:spPr bwMode="auto">
          <a:xfrm>
            <a:off x="1902460" y="5078730"/>
            <a:ext cx="1023620" cy="82740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  <p:pic>
        <p:nvPicPr>
          <p:cNvPr id="41" name="Imagem 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17" t="15984" r="34582" b="68205"/>
          <a:stretch>
            <a:fillRect/>
          </a:stretch>
        </p:blipFill>
        <p:spPr bwMode="auto">
          <a:xfrm>
            <a:off x="3275965" y="5073015"/>
            <a:ext cx="1023620" cy="82740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  <p:pic>
        <p:nvPicPr>
          <p:cNvPr id="42" name="Imagem 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27" t="16093" r="25772" b="68096"/>
          <a:stretch>
            <a:fillRect/>
          </a:stretch>
        </p:blipFill>
        <p:spPr bwMode="auto">
          <a:xfrm>
            <a:off x="4604385" y="5078730"/>
            <a:ext cx="1023620" cy="82740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  <p:pic>
        <p:nvPicPr>
          <p:cNvPr id="43" name="Imagem 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78" t="14140" r="17821" b="70049"/>
          <a:stretch>
            <a:fillRect/>
          </a:stretch>
        </p:blipFill>
        <p:spPr bwMode="auto">
          <a:xfrm>
            <a:off x="5932805" y="5066030"/>
            <a:ext cx="1023620" cy="82740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  <p:pic>
        <p:nvPicPr>
          <p:cNvPr id="48" name="Imagem 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38" t="14504" r="9461" b="69685"/>
          <a:stretch>
            <a:fillRect/>
          </a:stretch>
        </p:blipFill>
        <p:spPr bwMode="auto">
          <a:xfrm>
            <a:off x="574040" y="6433820"/>
            <a:ext cx="1023620" cy="82740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  <p:pic>
        <p:nvPicPr>
          <p:cNvPr id="49" name="Imagem 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90" t="14176" r="1109" b="70013"/>
          <a:stretch>
            <a:fillRect/>
          </a:stretch>
        </p:blipFill>
        <p:spPr bwMode="auto">
          <a:xfrm>
            <a:off x="1902460" y="6439535"/>
            <a:ext cx="1023620" cy="82740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  <p:pic>
        <p:nvPicPr>
          <p:cNvPr id="50" name="Imagem 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" t="44512" r="93038" b="39677"/>
          <a:stretch>
            <a:fillRect/>
          </a:stretch>
        </p:blipFill>
        <p:spPr bwMode="auto">
          <a:xfrm>
            <a:off x="3275965" y="6433820"/>
            <a:ext cx="1023620" cy="82740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  <p:pic>
        <p:nvPicPr>
          <p:cNvPr id="51" name="Imagem 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7" t="44912" r="84622" b="39277"/>
          <a:stretch>
            <a:fillRect/>
          </a:stretch>
        </p:blipFill>
        <p:spPr bwMode="auto">
          <a:xfrm>
            <a:off x="4604385" y="6439535"/>
            <a:ext cx="1023620" cy="82740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  <p:pic>
        <p:nvPicPr>
          <p:cNvPr id="52" name="Imagem 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5" t="44342" r="76104" b="39847"/>
          <a:stretch>
            <a:fillRect/>
          </a:stretch>
        </p:blipFill>
        <p:spPr bwMode="auto">
          <a:xfrm>
            <a:off x="5932805" y="6426835"/>
            <a:ext cx="1023620" cy="82740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  <p:pic>
        <p:nvPicPr>
          <p:cNvPr id="53" name="Imagem 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8" t="44366" r="67921" b="39823"/>
          <a:stretch>
            <a:fillRect/>
          </a:stretch>
        </p:blipFill>
        <p:spPr bwMode="auto">
          <a:xfrm>
            <a:off x="574040" y="7849870"/>
            <a:ext cx="1023620" cy="82740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  <p:pic>
        <p:nvPicPr>
          <p:cNvPr id="54" name="Imagem 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62" t="44476" r="59637" b="39713"/>
          <a:stretch>
            <a:fillRect/>
          </a:stretch>
        </p:blipFill>
        <p:spPr bwMode="auto">
          <a:xfrm>
            <a:off x="1902460" y="7855585"/>
            <a:ext cx="1023620" cy="82740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  <p:pic>
        <p:nvPicPr>
          <p:cNvPr id="55" name="Imagem 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47" t="44366" r="51152" b="39823"/>
          <a:stretch>
            <a:fillRect/>
          </a:stretch>
        </p:blipFill>
        <p:spPr bwMode="auto">
          <a:xfrm>
            <a:off x="3275965" y="7849870"/>
            <a:ext cx="1023620" cy="82740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  <p:pic>
        <p:nvPicPr>
          <p:cNvPr id="56" name="Imagem 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2" t="44476" r="42797" b="39713"/>
          <a:stretch>
            <a:fillRect/>
          </a:stretch>
        </p:blipFill>
        <p:spPr bwMode="auto">
          <a:xfrm>
            <a:off x="4604385" y="7855585"/>
            <a:ext cx="1023620" cy="82740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  <p:pic>
        <p:nvPicPr>
          <p:cNvPr id="57" name="Imagem 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45" t="44233" r="34454" b="39956"/>
          <a:stretch>
            <a:fillRect/>
          </a:stretch>
        </p:blipFill>
        <p:spPr bwMode="auto">
          <a:xfrm>
            <a:off x="5932805" y="7842885"/>
            <a:ext cx="1023620" cy="82740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  <p:sp>
        <p:nvSpPr>
          <p:cNvPr id="66" name="Retângulo 4918"/>
          <p:cNvSpPr/>
          <p:nvPr/>
        </p:nvSpPr>
        <p:spPr>
          <a:xfrm>
            <a:off x="428942" y="8798560"/>
            <a:ext cx="1323340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Nogueira Asti</a:t>
            </a:r>
          </a:p>
        </p:txBody>
      </p:sp>
      <p:sp>
        <p:nvSpPr>
          <p:cNvPr id="67" name="Retângulo 4918"/>
          <p:cNvSpPr/>
          <p:nvPr/>
        </p:nvSpPr>
        <p:spPr>
          <a:xfrm>
            <a:off x="1753552" y="8823960"/>
            <a:ext cx="1323340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Nogueira Caiena</a:t>
            </a:r>
          </a:p>
        </p:txBody>
      </p:sp>
      <p:sp>
        <p:nvSpPr>
          <p:cNvPr id="68" name="Retângulo 4918"/>
          <p:cNvSpPr/>
          <p:nvPr/>
        </p:nvSpPr>
        <p:spPr>
          <a:xfrm>
            <a:off x="3080702" y="8827135"/>
            <a:ext cx="1323340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Nogueira Florida</a:t>
            </a:r>
          </a:p>
        </p:txBody>
      </p:sp>
      <p:sp>
        <p:nvSpPr>
          <p:cNvPr id="69" name="Retângulo 4918"/>
          <p:cNvSpPr/>
          <p:nvPr/>
        </p:nvSpPr>
        <p:spPr>
          <a:xfrm>
            <a:off x="4455477" y="8830310"/>
            <a:ext cx="1323340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Nogueira Thar</a:t>
            </a:r>
          </a:p>
        </p:txBody>
      </p:sp>
      <p:sp>
        <p:nvSpPr>
          <p:cNvPr id="70" name="Retângulo 4918"/>
          <p:cNvSpPr/>
          <p:nvPr/>
        </p:nvSpPr>
        <p:spPr>
          <a:xfrm>
            <a:off x="5792152" y="8861425"/>
            <a:ext cx="1323340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Pau Ferro</a:t>
            </a:r>
          </a:p>
        </p:txBody>
      </p:sp>
      <p:pic>
        <p:nvPicPr>
          <p:cNvPr id="71" name="Imagem 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52" t="44961" r="26147" b="39228"/>
          <a:stretch>
            <a:fillRect/>
          </a:stretch>
        </p:blipFill>
        <p:spPr bwMode="auto">
          <a:xfrm>
            <a:off x="574675" y="9321165"/>
            <a:ext cx="1023620" cy="82740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  <p:pic>
        <p:nvPicPr>
          <p:cNvPr id="72" name="Imagem 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86" t="44658" r="17813" b="39531"/>
          <a:stretch>
            <a:fillRect/>
          </a:stretch>
        </p:blipFill>
        <p:spPr bwMode="auto">
          <a:xfrm>
            <a:off x="1903095" y="9326880"/>
            <a:ext cx="1023620" cy="82740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  <p:pic>
        <p:nvPicPr>
          <p:cNvPr id="73" name="Imagem 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57" t="43966" r="9442" b="40223"/>
          <a:stretch>
            <a:fillRect/>
          </a:stretch>
        </p:blipFill>
        <p:spPr bwMode="auto">
          <a:xfrm>
            <a:off x="3276600" y="9321165"/>
            <a:ext cx="1023620" cy="82740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  <p:pic>
        <p:nvPicPr>
          <p:cNvPr id="75" name="Imagem 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" t="73392" r="93018" b="10797"/>
          <a:stretch>
            <a:fillRect/>
          </a:stretch>
        </p:blipFill>
        <p:spPr bwMode="auto">
          <a:xfrm>
            <a:off x="5933440" y="9314180"/>
            <a:ext cx="1023620" cy="82740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  <p:pic>
        <p:nvPicPr>
          <p:cNvPr id="76" name="Imagem 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78" t="44658" r="1121" b="39531"/>
          <a:stretch>
            <a:fillRect/>
          </a:stretch>
        </p:blipFill>
        <p:spPr bwMode="auto">
          <a:xfrm>
            <a:off x="4604385" y="9326880"/>
            <a:ext cx="1023620" cy="82740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6017">
            <a:extLst>
              <a:ext uri="{FF2B5EF4-FFF2-40B4-BE49-F238E27FC236}">
                <a16:creationId xmlns:a16="http://schemas.microsoft.com/office/drawing/2014/main" id="{C70B65B3-54E4-1C4A-19E0-C814E88B629C}"/>
              </a:ext>
            </a:extLst>
          </p:cNvPr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 dirty="0">
                <a:solidFill>
                  <a:srgbClr val="0D4633"/>
                </a:solidFill>
                <a:latin typeface="Univers" panose="020B0603020202030204"/>
                <a:ea typeface="Calibri" panose="020F0502020204030204"/>
              </a:rPr>
              <a:t>80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652" name="Retângulo: Cantos Arredondados 5952"/>
          <p:cNvSpPr/>
          <p:nvPr/>
        </p:nvSpPr>
        <p:spPr>
          <a:xfrm rot="5400000">
            <a:off x="-1427396" y="1411604"/>
            <a:ext cx="10407015" cy="7564756"/>
          </a:xfrm>
          <a:prstGeom prst="roundRect">
            <a:avLst>
              <a:gd name="adj" fmla="val 0"/>
            </a:avLst>
          </a:prstGeom>
          <a:solidFill>
            <a:srgbClr val="C6CAC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sp>
        <p:nvSpPr>
          <p:cNvPr id="5" name="Shape 69"/>
          <p:cNvSpPr/>
          <p:nvPr/>
        </p:nvSpPr>
        <p:spPr>
          <a:xfrm rot="10800000" flipH="1" flipV="1">
            <a:off x="-6350" y="29845"/>
            <a:ext cx="3991610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53340" y="-9525"/>
            <a:ext cx="38341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COLEÇÃO LEO SOB MEDIDA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6984" y="-1"/>
            <a:ext cx="7551421" cy="45719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3" name="Retângulo 6013"/>
          <p:cNvSpPr/>
          <p:nvPr/>
        </p:nvSpPr>
        <p:spPr>
          <a:xfrm flipV="1">
            <a:off x="0" y="10352403"/>
            <a:ext cx="7553644" cy="45719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953" name="Retângulo 5953"/>
          <p:cNvSpPr/>
          <p:nvPr/>
        </p:nvSpPr>
        <p:spPr>
          <a:xfrm>
            <a:off x="256540" y="4143692"/>
            <a:ext cx="2647950" cy="419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Cores Internos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16" name="Shape 5785"/>
          <p:cNvSpPr/>
          <p:nvPr/>
        </p:nvSpPr>
        <p:spPr>
          <a:xfrm flipV="1">
            <a:off x="6985" y="4628197"/>
            <a:ext cx="2724150" cy="45085"/>
          </a:xfrm>
          <a:custGeom>
            <a:avLst/>
            <a:gdLst/>
            <a:ahLst/>
            <a:cxnLst/>
            <a:rect l="0" t="0" r="0" b="0"/>
            <a:pathLst>
              <a:path w="7560564" h="52705">
                <a:moveTo>
                  <a:pt x="0" y="0"/>
                </a:moveTo>
                <a:lnTo>
                  <a:pt x="7560564" y="0"/>
                </a:lnTo>
                <a:lnTo>
                  <a:pt x="7560564" y="52705"/>
                </a:lnTo>
                <a:lnTo>
                  <a:pt x="0" y="52705"/>
                </a:lnTo>
                <a:lnTo>
                  <a:pt x="0" y="0"/>
                </a:lnTo>
              </a:path>
            </a:pathLst>
          </a:custGeom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68" name="Retângulo 4918"/>
          <p:cNvSpPr/>
          <p:nvPr/>
        </p:nvSpPr>
        <p:spPr>
          <a:xfrm>
            <a:off x="421957" y="4903470"/>
            <a:ext cx="1323340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Aurora Trama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9" name="Retângulo 4918"/>
          <p:cNvSpPr/>
          <p:nvPr/>
        </p:nvSpPr>
        <p:spPr>
          <a:xfrm>
            <a:off x="1771967" y="4903470"/>
            <a:ext cx="1323340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Carvalho Dian</a:t>
            </a:r>
            <a:endParaRPr lang="pt-BR" sz="1400" spc="20">
              <a:solidFill>
                <a:srgbClr val="000000"/>
              </a:solidFill>
              <a:effectLst/>
              <a:latin typeface="Univers" panose="020B0603020202030204"/>
              <a:ea typeface="Calibri" panose="020F0502020204030204"/>
            </a:endParaRPr>
          </a:p>
        </p:txBody>
      </p:sp>
      <p:sp>
        <p:nvSpPr>
          <p:cNvPr id="70" name="Retângulo 4918"/>
          <p:cNvSpPr/>
          <p:nvPr/>
        </p:nvSpPr>
        <p:spPr>
          <a:xfrm>
            <a:off x="3200400" y="4904105"/>
            <a:ext cx="1123950" cy="4044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Carvalho Lir</a:t>
            </a:r>
            <a:endParaRPr lang="pt-BR" sz="1400" spc="20">
              <a:solidFill>
                <a:srgbClr val="000000"/>
              </a:solidFill>
              <a:effectLst/>
              <a:latin typeface="Univers" panose="020B0603020202030204"/>
              <a:ea typeface="Calibri" panose="020F0502020204030204"/>
            </a:endParaRPr>
          </a:p>
        </p:txBody>
      </p:sp>
      <p:sp>
        <p:nvSpPr>
          <p:cNvPr id="71" name="Retângulo 4918"/>
          <p:cNvSpPr/>
          <p:nvPr/>
        </p:nvSpPr>
        <p:spPr>
          <a:xfrm>
            <a:off x="4448492" y="4909820"/>
            <a:ext cx="1323340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Gianduia Puro</a:t>
            </a:r>
          </a:p>
        </p:txBody>
      </p:sp>
      <p:sp>
        <p:nvSpPr>
          <p:cNvPr id="72" name="Retângulo 4918"/>
          <p:cNvSpPr/>
          <p:nvPr/>
        </p:nvSpPr>
        <p:spPr>
          <a:xfrm>
            <a:off x="5822950" y="4912995"/>
            <a:ext cx="1329690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Gianduia Trama</a:t>
            </a:r>
          </a:p>
        </p:txBody>
      </p:sp>
      <p:sp>
        <p:nvSpPr>
          <p:cNvPr id="5956" name="Retângulo: Cantos Arredondados 5956"/>
          <p:cNvSpPr/>
          <p:nvPr/>
        </p:nvSpPr>
        <p:spPr>
          <a:xfrm rot="10800000">
            <a:off x="4623435" y="5358765"/>
            <a:ext cx="1023620" cy="832485"/>
          </a:xfrm>
          <a:prstGeom prst="roundRect">
            <a:avLst>
              <a:gd name="adj" fmla="val 0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957" name="Retângulo: Cantos Arredondados 5957"/>
          <p:cNvSpPr/>
          <p:nvPr/>
        </p:nvSpPr>
        <p:spPr>
          <a:xfrm rot="10800000">
            <a:off x="5989320" y="5358765"/>
            <a:ext cx="1023620" cy="832485"/>
          </a:xfrm>
          <a:prstGeom prst="roundRect">
            <a:avLst>
              <a:gd name="adj" fmla="val 0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958" name="Retângulo: Cantos Arredondados 5958"/>
          <p:cNvSpPr/>
          <p:nvPr/>
        </p:nvSpPr>
        <p:spPr>
          <a:xfrm rot="10800000">
            <a:off x="564515" y="5358765"/>
            <a:ext cx="1023620" cy="832485"/>
          </a:xfrm>
          <a:prstGeom prst="roundRect">
            <a:avLst>
              <a:gd name="adj" fmla="val 0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959" name="Retângulo: Cantos Arredondados 5959"/>
          <p:cNvSpPr/>
          <p:nvPr/>
        </p:nvSpPr>
        <p:spPr>
          <a:xfrm rot="10800000">
            <a:off x="1919605" y="5358765"/>
            <a:ext cx="1023620" cy="832485"/>
          </a:xfrm>
          <a:prstGeom prst="roundRect">
            <a:avLst>
              <a:gd name="adj" fmla="val 0"/>
            </a:avLst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961" name="Retângulo: Cantos Arredondados 5961"/>
          <p:cNvSpPr/>
          <p:nvPr/>
        </p:nvSpPr>
        <p:spPr>
          <a:xfrm rot="10800000">
            <a:off x="3263265" y="5358765"/>
            <a:ext cx="1023620" cy="832485"/>
          </a:xfrm>
          <a:prstGeom prst="roundRect">
            <a:avLst>
              <a:gd name="adj" fmla="val 0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16" name="Retângulo 4918"/>
          <p:cNvSpPr/>
          <p:nvPr/>
        </p:nvSpPr>
        <p:spPr>
          <a:xfrm>
            <a:off x="1761103" y="6411524"/>
            <a:ext cx="1323340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Off Withe Suave</a:t>
            </a:r>
          </a:p>
        </p:txBody>
      </p:sp>
      <p:sp>
        <p:nvSpPr>
          <p:cNvPr id="17" name="Retângulo 4918"/>
          <p:cNvSpPr/>
          <p:nvPr/>
        </p:nvSpPr>
        <p:spPr>
          <a:xfrm>
            <a:off x="3155686" y="6417873"/>
            <a:ext cx="1236097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Palha Trama</a:t>
            </a:r>
          </a:p>
        </p:txBody>
      </p:sp>
      <p:sp>
        <p:nvSpPr>
          <p:cNvPr id="18" name="Retângulo 4918"/>
          <p:cNvSpPr/>
          <p:nvPr/>
        </p:nvSpPr>
        <p:spPr>
          <a:xfrm>
            <a:off x="4471755" y="6417873"/>
            <a:ext cx="1359923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Titânio Trama</a:t>
            </a:r>
          </a:p>
        </p:txBody>
      </p:sp>
      <p:sp>
        <p:nvSpPr>
          <p:cNvPr id="19" name="Retângulo: Cantos Arredondados 5956"/>
          <p:cNvSpPr/>
          <p:nvPr/>
        </p:nvSpPr>
        <p:spPr>
          <a:xfrm rot="10800000">
            <a:off x="4637971" y="6866819"/>
            <a:ext cx="1023620" cy="832485"/>
          </a:xfrm>
          <a:prstGeom prst="roundRect">
            <a:avLst>
              <a:gd name="adj" fmla="val 0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1" name="Retângulo: Cantos Arredondados 5959"/>
          <p:cNvSpPr/>
          <p:nvPr/>
        </p:nvSpPr>
        <p:spPr>
          <a:xfrm rot="10800000">
            <a:off x="1934141" y="6866819"/>
            <a:ext cx="1023620" cy="832485"/>
          </a:xfrm>
          <a:prstGeom prst="roundRect">
            <a:avLst>
              <a:gd name="adj" fmla="val 0"/>
            </a:avLst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2" name="Retângulo: Cantos Arredondados 5961"/>
          <p:cNvSpPr/>
          <p:nvPr/>
        </p:nvSpPr>
        <p:spPr>
          <a:xfrm rot="10800000">
            <a:off x="3277801" y="6866819"/>
            <a:ext cx="1023620" cy="832485"/>
          </a:xfrm>
          <a:prstGeom prst="roundRect">
            <a:avLst>
              <a:gd name="adj" fmla="val 0"/>
            </a:avLst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" name="Retângulo 4918"/>
          <p:cNvSpPr/>
          <p:nvPr/>
        </p:nvSpPr>
        <p:spPr>
          <a:xfrm>
            <a:off x="427990" y="941070"/>
            <a:ext cx="1323340" cy="4552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Perola Urbana</a:t>
            </a:r>
          </a:p>
        </p:txBody>
      </p:sp>
      <p:sp>
        <p:nvSpPr>
          <p:cNvPr id="3" name="Retângulo 4918"/>
          <p:cNvSpPr/>
          <p:nvPr/>
        </p:nvSpPr>
        <p:spPr>
          <a:xfrm>
            <a:off x="1752917" y="996950"/>
            <a:ext cx="1323340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Pinole</a:t>
            </a:r>
          </a:p>
        </p:txBody>
      </p:sp>
      <p:sp>
        <p:nvSpPr>
          <p:cNvPr id="12" name="Retângulo 4918"/>
          <p:cNvSpPr/>
          <p:nvPr/>
        </p:nvSpPr>
        <p:spPr>
          <a:xfrm>
            <a:off x="3135947" y="1028065"/>
            <a:ext cx="1323340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Preto Trama</a:t>
            </a:r>
          </a:p>
        </p:txBody>
      </p:sp>
      <p:sp>
        <p:nvSpPr>
          <p:cNvPr id="13" name="Retângulo 4918"/>
          <p:cNvSpPr/>
          <p:nvPr/>
        </p:nvSpPr>
        <p:spPr>
          <a:xfrm>
            <a:off x="4454842" y="947420"/>
            <a:ext cx="1323340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Rosa Glamour</a:t>
            </a:r>
          </a:p>
        </p:txBody>
      </p:sp>
      <p:sp>
        <p:nvSpPr>
          <p:cNvPr id="14" name="Retângulo 4918"/>
          <p:cNvSpPr/>
          <p:nvPr/>
        </p:nvSpPr>
        <p:spPr>
          <a:xfrm>
            <a:off x="5791517" y="1006475"/>
            <a:ext cx="1323340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Rosa Infinito</a:t>
            </a:r>
          </a:p>
        </p:txBody>
      </p:sp>
      <p:sp>
        <p:nvSpPr>
          <p:cNvPr id="15" name="Retângulo 4918"/>
          <p:cNvSpPr/>
          <p:nvPr/>
        </p:nvSpPr>
        <p:spPr>
          <a:xfrm>
            <a:off x="431482" y="2508885"/>
            <a:ext cx="1323340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Verde Floresta</a:t>
            </a:r>
          </a:p>
        </p:txBody>
      </p:sp>
      <p:pic>
        <p:nvPicPr>
          <p:cNvPr id="45" name="Imagem 1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1" t="73598" r="84558" b="10591"/>
          <a:stretch>
            <a:fillRect/>
          </a:stretch>
        </p:blipFill>
        <p:spPr bwMode="auto">
          <a:xfrm>
            <a:off x="574040" y="1449705"/>
            <a:ext cx="1023620" cy="827405"/>
          </a:xfrm>
          <a:prstGeom prst="rect">
            <a:avLst/>
          </a:pr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  <p:pic>
        <p:nvPicPr>
          <p:cNvPr id="46" name="Imagem 1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5" t="74059" r="76334" b="10130"/>
          <a:stretch>
            <a:fillRect/>
          </a:stretch>
        </p:blipFill>
        <p:spPr bwMode="auto">
          <a:xfrm>
            <a:off x="1902460" y="1455420"/>
            <a:ext cx="1023620" cy="827405"/>
          </a:xfrm>
          <a:prstGeom prst="rect">
            <a:avLst/>
          </a:pr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  <p:pic>
        <p:nvPicPr>
          <p:cNvPr id="47" name="Imagem 1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1" t="74483" r="67988" b="9706"/>
          <a:stretch>
            <a:fillRect/>
          </a:stretch>
        </p:blipFill>
        <p:spPr bwMode="auto">
          <a:xfrm>
            <a:off x="3275965" y="1449705"/>
            <a:ext cx="1023620" cy="827405"/>
          </a:xfrm>
          <a:prstGeom prst="rect">
            <a:avLst/>
          </a:pr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  <p:pic>
        <p:nvPicPr>
          <p:cNvPr id="48" name="Imagem 1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1" t="74059" r="59568" b="10130"/>
          <a:stretch>
            <a:fillRect/>
          </a:stretch>
        </p:blipFill>
        <p:spPr bwMode="auto">
          <a:xfrm>
            <a:off x="4604385" y="1455420"/>
            <a:ext cx="1023620" cy="827405"/>
          </a:xfrm>
          <a:prstGeom prst="rect">
            <a:avLst/>
          </a:pr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  <p:pic>
        <p:nvPicPr>
          <p:cNvPr id="49" name="Imagem 1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97" t="74338" r="51202" b="9851"/>
          <a:stretch>
            <a:fillRect/>
          </a:stretch>
        </p:blipFill>
        <p:spPr bwMode="auto">
          <a:xfrm>
            <a:off x="5932805" y="1442720"/>
            <a:ext cx="1023620" cy="827405"/>
          </a:xfrm>
          <a:prstGeom prst="rect">
            <a:avLst/>
          </a:pr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  <p:pic>
        <p:nvPicPr>
          <p:cNvPr id="50" name="Imagem 1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74" t="74423" r="42825" b="9766"/>
          <a:stretch>
            <a:fillRect/>
          </a:stretch>
        </p:blipFill>
        <p:spPr bwMode="auto">
          <a:xfrm>
            <a:off x="593090" y="2985770"/>
            <a:ext cx="1023620" cy="827405"/>
          </a:xfrm>
          <a:prstGeom prst="rect">
            <a:avLst/>
          </a:pr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  <p:sp>
        <p:nvSpPr>
          <p:cNvPr id="6" name="Retângulo 4918">
            <a:extLst>
              <a:ext uri="{FF2B5EF4-FFF2-40B4-BE49-F238E27FC236}">
                <a16:creationId xmlns:a16="http://schemas.microsoft.com/office/drawing/2014/main" id="{326EF4DE-B244-2469-F9AD-E3A79EEED35D}"/>
              </a:ext>
            </a:extLst>
          </p:cNvPr>
          <p:cNvSpPr/>
          <p:nvPr/>
        </p:nvSpPr>
        <p:spPr>
          <a:xfrm>
            <a:off x="512236" y="6411523"/>
            <a:ext cx="1161831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Linho Belga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37E1D33-F412-5B7F-3B5E-315E5161A40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0134" y="6866818"/>
            <a:ext cx="1023620" cy="832485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Retângulo 631"/>
          <p:cNvSpPr/>
          <p:nvPr/>
        </p:nvSpPr>
        <p:spPr>
          <a:xfrm>
            <a:off x="0" y="0"/>
            <a:ext cx="7560310" cy="1069149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</a:br>
            <a:b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</a:b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sp>
        <p:nvSpPr>
          <p:cNvPr id="636" name="Retângulo: Cantos Arredondados 146"/>
          <p:cNvSpPr/>
          <p:nvPr/>
        </p:nvSpPr>
        <p:spPr>
          <a:xfrm>
            <a:off x="2068195" y="9991725"/>
            <a:ext cx="226695" cy="193040"/>
          </a:xfrm>
          <a:prstGeom prst="roundRect">
            <a:avLst>
              <a:gd name="adj" fmla="val 50000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37" name="Retângulo: Cantos Arredondados 148"/>
          <p:cNvSpPr/>
          <p:nvPr/>
        </p:nvSpPr>
        <p:spPr>
          <a:xfrm>
            <a:off x="3525202" y="9975532"/>
            <a:ext cx="240665" cy="209550"/>
          </a:xfrm>
          <a:prstGeom prst="roundRect">
            <a:avLst>
              <a:gd name="adj" fmla="val 50000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38" name="Retângulo: Cantos Arredondados 65"/>
          <p:cNvSpPr/>
          <p:nvPr/>
        </p:nvSpPr>
        <p:spPr>
          <a:xfrm>
            <a:off x="2120582" y="9210992"/>
            <a:ext cx="3319145" cy="78105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900" dirty="0">
                <a:solidFill>
                  <a:srgbClr val="FFFFFF"/>
                </a:solidFill>
                <a:effectLst/>
                <a:latin typeface="Univers" panose="020B0603020202030204"/>
                <a:ea typeface="Calibri" panose="020F0502020204030204"/>
              </a:rPr>
              <a:t>Rua Wallace Barnes, 45 – distrito industrial</a:t>
            </a:r>
            <a:br>
              <a:rPr lang="pt-BR" sz="900" dirty="0">
                <a:solidFill>
                  <a:srgbClr val="FFFFFF"/>
                </a:solidFill>
                <a:effectLst/>
                <a:latin typeface="Univers" panose="020B0603020202030204"/>
                <a:ea typeface="Calibri" panose="020F0502020204030204"/>
              </a:rPr>
            </a:br>
            <a:r>
              <a:rPr lang="pt-BR" sz="900" dirty="0">
                <a:solidFill>
                  <a:srgbClr val="FFFFFF"/>
                </a:solidFill>
                <a:effectLst/>
                <a:latin typeface="Univers" panose="020B0603020202030204"/>
                <a:ea typeface="Calibri" panose="020F0502020204030204"/>
              </a:rPr>
              <a:t>campinas – SP, 13054-701</a:t>
            </a:r>
            <a:br>
              <a:rPr lang="pt-BR" sz="900" dirty="0">
                <a:solidFill>
                  <a:srgbClr val="FFFFFF"/>
                </a:solidFill>
                <a:effectLst/>
                <a:latin typeface="Univers" panose="020B0603020202030204"/>
                <a:ea typeface="Calibri" panose="020F0502020204030204"/>
              </a:rPr>
            </a:br>
            <a:r>
              <a:rPr lang="pt-BR" sz="900" dirty="0">
                <a:solidFill>
                  <a:srgbClr val="FFFFFF"/>
                </a:solidFill>
                <a:effectLst/>
                <a:latin typeface="Univers" panose="020B0603020202030204"/>
                <a:ea typeface="Calibri" panose="020F0502020204030204"/>
              </a:rPr>
              <a:t>(19)3225 – 0666</a:t>
            </a:r>
            <a:br>
              <a:rPr lang="pt-BR" sz="900" dirty="0">
                <a:solidFill>
                  <a:srgbClr val="FFFFFF"/>
                </a:solidFill>
                <a:effectLst/>
                <a:latin typeface="Univers" panose="020B0603020202030204"/>
                <a:ea typeface="Calibri" panose="020F0502020204030204"/>
              </a:rPr>
            </a:br>
            <a:r>
              <a:rPr lang="pt-BR" sz="900" u="sng" dirty="0">
                <a:solidFill>
                  <a:srgbClr val="FFFFFF"/>
                </a:solidFill>
                <a:effectLst/>
                <a:latin typeface="Univers" panose="020B0603020202030204"/>
                <a:ea typeface="Calibri" panose="020F0502020204030204"/>
              </a:rPr>
              <a:t>atendimento@leosobmedida.com.br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657" name="Retângulo: Cantos Arredondados 5657"/>
          <p:cNvSpPr/>
          <p:nvPr/>
        </p:nvSpPr>
        <p:spPr>
          <a:xfrm>
            <a:off x="3765550" y="9975215"/>
            <a:ext cx="1798955" cy="19304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800" dirty="0">
                <a:solidFill>
                  <a:srgbClr val="FFFFFF"/>
                </a:solidFill>
                <a:effectLst/>
                <a:latin typeface="Univers" panose="020B0603020202030204"/>
                <a:ea typeface="Calibri" panose="020F0502020204030204"/>
              </a:rPr>
              <a:t>WWW.LEOSOBMEDIDA.COM.BR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33" name="Retângulo 633"/>
          <p:cNvSpPr/>
          <p:nvPr/>
        </p:nvSpPr>
        <p:spPr>
          <a:xfrm>
            <a:off x="1378902" y="2914967"/>
            <a:ext cx="2073275" cy="1339215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32" name="Retângulo 632"/>
          <p:cNvSpPr/>
          <p:nvPr/>
        </p:nvSpPr>
        <p:spPr>
          <a:xfrm>
            <a:off x="3271202" y="3189287"/>
            <a:ext cx="2947670" cy="72199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pt-BR" sz="3200" dirty="0">
                <a:solidFill>
                  <a:srgbClr val="FFFFFF"/>
                </a:solidFill>
                <a:effectLst/>
                <a:latin typeface="Univers" panose="020B0603020202030204"/>
                <a:ea typeface="Calibri" panose="020F0502020204030204"/>
              </a:rPr>
              <a:t>Sob medida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34" name="Retângulo 634"/>
          <p:cNvSpPr/>
          <p:nvPr/>
        </p:nvSpPr>
        <p:spPr>
          <a:xfrm>
            <a:off x="3282632" y="3084195"/>
            <a:ext cx="2505710" cy="967105"/>
          </a:xfrm>
          <a:prstGeom prst="rect">
            <a:avLst/>
          </a:prstGeom>
          <a:noFill/>
          <a:ln w="28575">
            <a:solidFill>
              <a:schemeClr val="bg1"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35" name="Retângulo: Cantos Arredondados 150"/>
          <p:cNvSpPr/>
          <p:nvPr/>
        </p:nvSpPr>
        <p:spPr>
          <a:xfrm>
            <a:off x="3014027" y="9572307"/>
            <a:ext cx="215900" cy="187960"/>
          </a:xfrm>
          <a:prstGeom prst="roundRect">
            <a:avLst>
              <a:gd name="adj" fmla="val 50000"/>
            </a:avLst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" name="Retângulo: Cantos Arredondados 5663"/>
          <p:cNvSpPr/>
          <p:nvPr/>
        </p:nvSpPr>
        <p:spPr>
          <a:xfrm>
            <a:off x="2237740" y="9991725"/>
            <a:ext cx="1181735" cy="19304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800">
                <a:solidFill>
                  <a:srgbClr val="FFFFFF"/>
                </a:solidFill>
                <a:effectLst/>
                <a:latin typeface="Univers" panose="020B0603020202030204"/>
                <a:ea typeface="Calibri" panose="020F0502020204030204"/>
              </a:rPr>
              <a:t>@LEOSOBMEDIDA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263842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135255" y="0"/>
            <a:ext cx="236728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LINHA PIETTRA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41" name="Retângulo 141"/>
          <p:cNvSpPr/>
          <p:nvPr/>
        </p:nvSpPr>
        <p:spPr>
          <a:xfrm>
            <a:off x="0" y="0"/>
            <a:ext cx="75596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03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4" name="Retângulo 54"/>
          <p:cNvSpPr/>
          <p:nvPr/>
        </p:nvSpPr>
        <p:spPr>
          <a:xfrm>
            <a:off x="406717" y="6115108"/>
            <a:ext cx="6508750" cy="14484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</a:t>
            </a:r>
            <a:r>
              <a:rPr lang="pt-BR" sz="1600" dirty="0" err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Piettra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: Laminado decorativo de alta pressão com miolo colorido não sendo necessário o uso de fita de borda, superfície sem porosidade facilitando a limpeza, 5 anos de garantia contra qualquer rachadura, tem como propriedade principal: papel </a:t>
            </a:r>
            <a:r>
              <a:rPr lang="pt-BR" sz="1600" dirty="0" err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craft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prensado em alta temperatura.</a:t>
            </a:r>
            <a:b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</a:b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6" name="Retângulo 56"/>
          <p:cNvSpPr/>
          <p:nvPr/>
        </p:nvSpPr>
        <p:spPr>
          <a:xfrm>
            <a:off x="840422" y="1040130"/>
            <a:ext cx="5781675" cy="3123565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7" name="Retângulo 57"/>
          <p:cNvSpPr/>
          <p:nvPr/>
        </p:nvSpPr>
        <p:spPr>
          <a:xfrm>
            <a:off x="559752" y="5085715"/>
            <a:ext cx="6219825" cy="509905"/>
          </a:xfrm>
          <a:prstGeom prst="rect">
            <a:avLst/>
          </a:prstGeom>
          <a:solidFill>
            <a:srgbClr val="0D443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8" name="Retângulo 58"/>
          <p:cNvSpPr/>
          <p:nvPr/>
        </p:nvSpPr>
        <p:spPr>
          <a:xfrm>
            <a:off x="1963420" y="5116830"/>
            <a:ext cx="3644900" cy="454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>
                <a:solidFill>
                  <a:srgbClr val="FFFFFF"/>
                </a:solidFill>
                <a:effectLst/>
                <a:latin typeface="Univers" panose="020B0603020202030204"/>
                <a:ea typeface="Calibri" panose="020F0502020204030204"/>
              </a:rPr>
              <a:t>TAMPOS  REVESTIMENTOS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3420" y="7985760"/>
            <a:ext cx="3562350" cy="154305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EO MADEIRAS">
      <a:majorFont>
        <a:latin typeface="Josefin Sans SemiBold"/>
        <a:ea typeface=""/>
        <a:cs typeface=""/>
      </a:majorFont>
      <a:minorFont>
        <a:latin typeface="Josefi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1544</TotalTime>
  <Words>5765</Words>
  <Application>Microsoft Office PowerPoint</Application>
  <PresentationFormat>Personalizar</PresentationFormat>
  <Paragraphs>985</Paragraphs>
  <Slides>87</Slides>
  <Notes>3</Notes>
  <HiddenSlides>0</HiddenSlides>
  <MMClips>0</MMClips>
  <ScaleCrop>false</ScaleCrop>
  <HeadingPairs>
    <vt:vector size="8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87</vt:i4>
      </vt:variant>
    </vt:vector>
  </HeadingPairs>
  <TitlesOfParts>
    <vt:vector size="93" baseType="lpstr">
      <vt:lpstr>Calibri</vt:lpstr>
      <vt:lpstr>Arial</vt:lpstr>
      <vt:lpstr>Univers</vt:lpstr>
      <vt:lpstr>Symbol</vt:lpstr>
      <vt:lpstr>Tema do Office</vt:lpstr>
      <vt:lpstr>Paintbrush Picture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Henrique</dc:creator>
  <cp:lastModifiedBy>Douglas Farias - Leo Sob Medida</cp:lastModifiedBy>
  <cp:revision>559</cp:revision>
  <dcterms:created xsi:type="dcterms:W3CDTF">2021-02-15T13:46:00Z</dcterms:created>
  <dcterms:modified xsi:type="dcterms:W3CDTF">2024-12-26T14:40:47Z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D8C89A7A3A7A4888B0BE1F72D31E873D_13</vt:lpwstr>
  </property>
  <property fmtid="{D5CDD505-2E9C-101B-9397-08002B2CF9AE}" pid="3" name="KSOProductBuildVer">
    <vt:lpwstr>1046-12.2.0.18283</vt:lpwstr>
  </property>
</Properties>
</file>